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6" r:id="rId2"/>
    <p:sldId id="303" r:id="rId3"/>
    <p:sldId id="302" r:id="rId4"/>
    <p:sldId id="29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77" r:id="rId20"/>
    <p:sldId id="262" r:id="rId21"/>
    <p:sldId id="296" r:id="rId22"/>
    <p:sldId id="265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940" autoAdjust="0"/>
  </p:normalViewPr>
  <p:slideViewPr>
    <p:cSldViewPr snapToGrid="0" snapToObjects="1">
      <p:cViewPr varScale="1">
        <p:scale>
          <a:sx n="102" d="100"/>
          <a:sy n="102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98862-8270-DF4E-9EDC-7FA71CA9D426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68F46-D57A-7449-92B0-CBD95588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AD01-7FC4-CF4A-A13D-1513129131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AD01-7FC4-CF4A-A13D-1513129131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73BB39-0B54-8B49-A6FF-1C00A26EA9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4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571A01D-B2FC-6946-AFAC-8623DBA4A056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0443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AD01-7FC4-CF4A-A13D-1513129131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C51E3A9-D3AC-3349-8BD1-9423CA2826AB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12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8F335-55E8-C144-AA8A-218F478CDA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7AD01-7FC4-CF4A-A13D-1513129131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5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scery 3.jpg"/>
          <p:cNvPicPr>
            <a:picLocks noChangeAspect="1"/>
          </p:cNvPicPr>
          <p:nvPr userDrawn="1"/>
        </p:nvPicPr>
        <p:blipFill rotWithShape="1">
          <a:blip r:embed="rId2" cstate="screen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82"/>
            <a:ext cx="9144000" cy="14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0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0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4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106D-1AA6-744A-8F67-07178612A9AA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F837-CB8A-564B-A0DF-AB20312A8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4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9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573" y="373529"/>
            <a:ext cx="859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How Will Antarctic Fishes Fare as the Southern Ocean Warms?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88" y="5897732"/>
            <a:ext cx="4354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Kristin O’Brien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Associate Professor of Biology &amp; Wildlife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Institute of Arctic Biology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6225" y="6511386"/>
            <a:ext cx="2676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Photo credit: Michael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Axelsson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4941" y="5048465"/>
            <a:ext cx="5319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Ocellated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icefish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Chionodraco</a:t>
            </a:r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rastrospinosus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02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pagifer antarcticus 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0" y="468495"/>
            <a:ext cx="9129937" cy="5413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4185" y="6011473"/>
            <a:ext cx="2824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Spiny </a:t>
            </a:r>
            <a:r>
              <a:rPr lang="en-US" sz="1400" dirty="0" err="1">
                <a:latin typeface="Arial"/>
                <a:cs typeface="Arial"/>
              </a:rPr>
              <a:t>plunderfish</a:t>
            </a:r>
            <a:r>
              <a:rPr lang="en-US" sz="1400" dirty="0">
                <a:latin typeface="Arial"/>
                <a:cs typeface="Arial"/>
              </a:rPr>
              <a:t>, </a:t>
            </a:r>
            <a:r>
              <a:rPr lang="en-US" sz="1400" i="1" dirty="0" err="1">
                <a:latin typeface="Arial"/>
                <a:cs typeface="Arial"/>
              </a:rPr>
              <a:t>Harpagifer</a:t>
            </a:r>
            <a:r>
              <a:rPr lang="en-US" sz="1400" i="1" dirty="0">
                <a:latin typeface="Arial"/>
                <a:cs typeface="Arial"/>
              </a:rPr>
              <a:t> sp.</a:t>
            </a:r>
          </a:p>
        </p:txBody>
      </p:sp>
    </p:spTree>
    <p:extLst>
      <p:ext uri="{BB962C8B-B14F-4D97-AF65-F5344CB8AC3E}">
        <p14:creationId xmlns:p14="http://schemas.microsoft.com/office/powerpoint/2010/main" val="28371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bbi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3300"/>
            <a:ext cx="9144000" cy="4828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5216" y="4075107"/>
            <a:ext cx="3892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Humped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rockcod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Gobionotothen</a:t>
            </a:r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gibberifrons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310" y="5168859"/>
            <a:ext cx="1931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Photo credit: Michael </a:t>
            </a:r>
            <a:r>
              <a:rPr lang="en-US" sz="1000" dirty="0" err="1">
                <a:solidFill>
                  <a:srgbClr val="FFFFFF"/>
                </a:solidFill>
                <a:latin typeface="Arial"/>
                <a:cs typeface="Arial"/>
              </a:rPr>
              <a:t>Axelsson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91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ragon Fish Chaenocephalus aceratus (an ice fish) Janus 80 ft 27 Apr 04 361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11689" y="6163091"/>
            <a:ext cx="3643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Blackfin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icefish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Arial"/>
                <a:cs typeface="Arial"/>
              </a:rPr>
              <a:t>Chaenocephalus</a:t>
            </a:r>
            <a:r>
              <a:rPr lang="en-US" sz="14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/>
                <a:cs typeface="Arial"/>
              </a:rPr>
              <a:t>aceratus</a:t>
            </a:r>
            <a:endParaRPr lang="en-US" sz="1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2835" y="6520686"/>
            <a:ext cx="14819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Photo credit: Bill Baker</a:t>
            </a:r>
          </a:p>
        </p:txBody>
      </p:sp>
    </p:spTree>
    <p:extLst>
      <p:ext uri="{BB962C8B-B14F-4D97-AF65-F5344CB8AC3E}">
        <p14:creationId xmlns:p14="http://schemas.microsoft.com/office/powerpoint/2010/main" val="5611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Rob_Robbins_Antarctic_toothfish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7244443" y="6514801"/>
            <a:ext cx="16816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Photo credit: Rob Robbins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9792" y="5266187"/>
            <a:ext cx="442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Antarctic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toothfish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chemeClr val="bg1"/>
                </a:solidFill>
                <a:latin typeface="Arial"/>
                <a:cs typeface="Arial"/>
              </a:rPr>
              <a:t>Dissostichus</a:t>
            </a:r>
            <a:r>
              <a:rPr lang="en-US" sz="14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/>
                <a:cs typeface="Arial"/>
              </a:rPr>
              <a:t>mawsoni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0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ChangeArrowheads="1"/>
          </p:cNvSpPr>
          <p:nvPr/>
        </p:nvSpPr>
        <p:spPr bwMode="auto">
          <a:xfrm>
            <a:off x="3573875" y="6305372"/>
            <a:ext cx="32784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Updated from: Eastman, </a:t>
            </a:r>
            <a:r>
              <a:rPr lang="en-US" sz="1000" i="1" dirty="0">
                <a:latin typeface="Arial"/>
                <a:cs typeface="Arial"/>
              </a:rPr>
              <a:t>Polar Biol</a:t>
            </a:r>
            <a:r>
              <a:rPr lang="en-US" sz="1000" dirty="0">
                <a:latin typeface="Arial"/>
                <a:cs typeface="Arial"/>
              </a:rPr>
              <a:t>. (2005) 28: 93–107</a:t>
            </a:r>
          </a:p>
        </p:txBody>
      </p:sp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390213" y="215595"/>
            <a:ext cx="84635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Arial"/>
                <a:cs typeface="Arial"/>
              </a:rPr>
              <a:t>Diversity of fish fauna at Seymour Island, Antarctic Peninsula in the late Eocene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7210081" y="4481873"/>
            <a:ext cx="70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</a:rPr>
              <a:t>Today</a:t>
            </a:r>
          </a:p>
        </p:txBody>
      </p:sp>
      <p:pic>
        <p:nvPicPr>
          <p:cNvPr id="28676" name="Picture 6" descr="NEW Cenezoic_fig1 REV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415" y="1449865"/>
            <a:ext cx="5027733" cy="47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67885" y="4391395"/>
            <a:ext cx="1323082" cy="638174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Eastman 1991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727" y="1507564"/>
            <a:ext cx="3729038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173193" y="6532960"/>
            <a:ext cx="28812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 charset="0"/>
              </a:rPr>
              <a:t>From: Eastman, 1991, </a:t>
            </a:r>
            <a:r>
              <a:rPr lang="en-US" sz="1000" i="1" dirty="0">
                <a:latin typeface="Arial" charset="0"/>
              </a:rPr>
              <a:t>Amer. Zool</a:t>
            </a:r>
            <a:r>
              <a:rPr lang="en-US" sz="1000" dirty="0">
                <a:latin typeface="Arial" charset="0"/>
              </a:rPr>
              <a:t>. 31: 93-109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648200" y="12192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121216" y="447354"/>
            <a:ext cx="6670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Arial"/>
                <a:cs typeface="Arial"/>
              </a:rPr>
              <a:t>Adaptations of Antarctic </a:t>
            </a:r>
            <a:r>
              <a:rPr lang="en-US" b="1" dirty="0" err="1">
                <a:latin typeface="Arial"/>
                <a:cs typeface="Arial"/>
              </a:rPr>
              <a:t>notothenioid</a:t>
            </a:r>
            <a:r>
              <a:rPr lang="en-US" b="1" dirty="0">
                <a:latin typeface="Arial"/>
                <a:cs typeface="Arial"/>
              </a:rPr>
              <a:t> fishes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09016" y="1836270"/>
            <a:ext cx="495520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Antifreeze proteins</a:t>
            </a:r>
          </a:p>
          <a:p>
            <a:pPr eaLnBrk="1" hangingPunct="1"/>
            <a:endParaRPr lang="en-US" sz="2000" dirty="0">
              <a:latin typeface="Arial"/>
              <a:cs typeface="Arial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Proteins &amp; membranes adapted to cold</a:t>
            </a:r>
          </a:p>
          <a:p>
            <a:pPr eaLnBrk="1" hangingPunct="1"/>
            <a:endParaRPr lang="en-US" sz="2000" dirty="0">
              <a:latin typeface="Arial"/>
              <a:cs typeface="Arial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Metabolic cold adaptation</a:t>
            </a:r>
          </a:p>
          <a:p>
            <a:pPr eaLnBrk="1" hangingPunct="1"/>
            <a:endParaRPr lang="en-US" sz="2000" dirty="0">
              <a:cs typeface="Calibri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51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6735332" y="5361445"/>
            <a:ext cx="23212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200" i="1" dirty="0">
                <a:latin typeface="Arial"/>
                <a:cs typeface="Arial"/>
              </a:rPr>
              <a:t>Photo credit: Michael </a:t>
            </a:r>
            <a:r>
              <a:rPr lang="en-US" sz="1200" i="1" dirty="0" err="1">
                <a:latin typeface="Arial"/>
                <a:cs typeface="Arial"/>
              </a:rPr>
              <a:t>Axelsson</a:t>
            </a:r>
            <a:endParaRPr lang="en-US" sz="1200" i="1" dirty="0">
              <a:latin typeface="Arial"/>
              <a:cs typeface="Arial"/>
            </a:endParaRPr>
          </a:p>
          <a:p>
            <a:pPr eaLnBrk="1" hangingPunct="1"/>
            <a:endParaRPr lang="en-US" sz="1400" dirty="0">
              <a:latin typeface="Arial" charset="0"/>
            </a:endParaRP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4648200" y="12192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2864602" y="304800"/>
            <a:ext cx="3425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cs typeface="Calibri" charset="0"/>
              </a:rPr>
              <a:t>Traits also have been lost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910" y="1970741"/>
            <a:ext cx="36038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sz="2000" dirty="0">
              <a:latin typeface="Arial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>
                <a:latin typeface="Arial" charset="0"/>
              </a:rPr>
              <a:t>Absence of O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-binding protein hemoglobin (</a:t>
            </a:r>
            <a:r>
              <a:rPr lang="en-US" sz="2000" dirty="0" err="1">
                <a:latin typeface="Arial" charset="0"/>
              </a:rPr>
              <a:t>Hb</a:t>
            </a:r>
            <a:r>
              <a:rPr lang="en-US" sz="2000" dirty="0">
                <a:latin typeface="Arial" charset="0"/>
              </a:rPr>
              <a:t>) in the family </a:t>
            </a:r>
            <a:r>
              <a:rPr lang="en-US" sz="2000" dirty="0" err="1">
                <a:latin typeface="Arial" charset="0"/>
              </a:rPr>
              <a:t>Channichthyidae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 err="1">
                <a:latin typeface="Arial" charset="0"/>
              </a:rPr>
              <a:t>icefish</a:t>
            </a:r>
            <a:r>
              <a:rPr lang="en-US" sz="2000" dirty="0">
                <a:latin typeface="Arial" charset="0"/>
              </a:rPr>
              <a:t>)</a:t>
            </a:r>
          </a:p>
        </p:txBody>
      </p:sp>
      <p:pic>
        <p:nvPicPr>
          <p:cNvPr id="2" name="Picture 1" descr="AC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364" y="1445568"/>
            <a:ext cx="5554636" cy="3783842"/>
          </a:xfrm>
          <a:prstGeom prst="rect">
            <a:avLst/>
          </a:prstGeom>
        </p:spPr>
      </p:pic>
      <p:pic>
        <p:nvPicPr>
          <p:cNvPr id="10" name="Picture 4" descr="bloo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4014" y="3675527"/>
            <a:ext cx="1464235" cy="155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8753" y="3755844"/>
            <a:ext cx="242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Blackfin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icefish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C.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aceratus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2188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4866836" y="5944128"/>
            <a:ext cx="3477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" charset="0"/>
              </a:rPr>
              <a:t>Image:  M.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Mazloff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, MIT.</a:t>
            </a:r>
          </a:p>
          <a:p>
            <a:pPr eaLnBrk="1" hangingPunct="1"/>
            <a:r>
              <a:rPr lang="en-US" sz="1000" dirty="0">
                <a:solidFill>
                  <a:srgbClr val="000000"/>
                </a:solidFill>
                <a:latin typeface="Arial" charset="0"/>
              </a:rPr>
              <a:t>Source: San Diego Supercomputer Center, UC San Diego</a:t>
            </a:r>
            <a:endParaRPr lang="en-US" sz="1000" dirty="0"/>
          </a:p>
        </p:txBody>
      </p:sp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69275" y="256563"/>
            <a:ext cx="8291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Arial"/>
                <a:cs typeface="Arial"/>
              </a:rPr>
              <a:t>Unique geological and oceanographic history of the Southern Ocean permitted the survival of </a:t>
            </a:r>
            <a:r>
              <a:rPr lang="en-US" b="1" dirty="0" err="1">
                <a:latin typeface="Arial"/>
                <a:cs typeface="Arial"/>
              </a:rPr>
              <a:t>icefishes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6628" name="Picture 5" descr="vs_remote_oceans_h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128" y="1749118"/>
            <a:ext cx="4119562" cy="41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35" y="1771520"/>
            <a:ext cx="422423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Cold: &lt; 5 °C for ~12 million years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Oxygen rich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Minimal competition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7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60"/>
    </mc:Choice>
    <mc:Fallback xmlns="">
      <p:transition spd="slow" advTm="781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-250465" y="1704010"/>
            <a:ext cx="4718229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742950" lvl="1" indent="-285750" eaLnBrk="1" hangingPunct="1">
              <a:buFont typeface="Arial"/>
              <a:buChar char="•"/>
            </a:pPr>
            <a:r>
              <a:rPr lang="en-US" sz="1800" dirty="0">
                <a:latin typeface="Arial" charset="0"/>
              </a:rPr>
              <a:t>Large blood volume</a:t>
            </a:r>
          </a:p>
          <a:p>
            <a:pPr marL="457200" lvl="1" indent="0" eaLnBrk="1" hangingPunct="1"/>
            <a:endParaRPr lang="en-US" sz="1800" dirty="0">
              <a:latin typeface="Arial" charset="0"/>
            </a:endParaRPr>
          </a:p>
          <a:p>
            <a:pPr marL="742950" lvl="1" indent="-285750" eaLnBrk="1" hangingPunct="1">
              <a:buFont typeface="Arial"/>
              <a:buChar char="•"/>
            </a:pPr>
            <a:r>
              <a:rPr lang="en-US" sz="1800" dirty="0">
                <a:latin typeface="Arial" charset="0"/>
              </a:rPr>
              <a:t>Enlarged heart</a:t>
            </a:r>
          </a:p>
          <a:p>
            <a:pPr lvl="1" eaLnBrk="1" hangingPunct="1">
              <a:buFontTx/>
              <a:buAutoNum type="arabicParenBoth"/>
            </a:pPr>
            <a:endParaRPr lang="en-US" sz="1800" dirty="0">
              <a:latin typeface="Arial" charset="0"/>
            </a:endParaRPr>
          </a:p>
          <a:p>
            <a:pPr marL="742950" lvl="1" indent="-285750" eaLnBrk="1" hangingPunct="1">
              <a:buFont typeface="Arial"/>
              <a:buChar char="•"/>
            </a:pPr>
            <a:r>
              <a:rPr lang="en-US" sz="1800" dirty="0">
                <a:latin typeface="Arial" charset="0"/>
              </a:rPr>
              <a:t>Large diameter blood vessels</a:t>
            </a:r>
          </a:p>
          <a:p>
            <a:pPr marL="457200" lvl="1" indent="0" eaLnBrk="1" hangingPunct="1"/>
            <a:endParaRPr lang="en-US" sz="1800" dirty="0">
              <a:latin typeface="Arial" charset="0"/>
            </a:endParaRPr>
          </a:p>
          <a:p>
            <a:pPr marL="742950" lvl="1" indent="-285750" eaLnBrk="1" hangingPunct="1">
              <a:buFont typeface="Arial"/>
              <a:buChar char="•"/>
            </a:pPr>
            <a:r>
              <a:rPr lang="en-US" sz="1800" dirty="0">
                <a:latin typeface="Arial" charset="0"/>
              </a:rPr>
              <a:t>Increased vascular density in some  tissues</a:t>
            </a:r>
          </a:p>
          <a:p>
            <a:pPr eaLnBrk="1" hangingPunct="1"/>
            <a:endParaRPr lang="en-US" sz="1800" dirty="0">
              <a:latin typeface="Arial" charset="0"/>
            </a:endParaRPr>
          </a:p>
          <a:p>
            <a:pPr marL="457200" lvl="1" indent="0" eaLnBrk="1" hangingPunct="1"/>
            <a:r>
              <a:rPr lang="en-US" sz="1200" dirty="0">
                <a:latin typeface="Arial" charset="0"/>
              </a:rPr>
              <a:t>	</a:t>
            </a:r>
            <a:endParaRPr lang="en-US" sz="1800" dirty="0">
              <a:latin typeface="Arial" charset="0"/>
            </a:endParaRPr>
          </a:p>
          <a:p>
            <a:pPr marL="457200" lvl="1" indent="0" eaLnBrk="1" hangingPunct="1"/>
            <a:endParaRPr lang="en-US" sz="1200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sz="1800" dirty="0">
                <a:latin typeface="Arial" charset="0"/>
              </a:rPr>
              <a:t>       </a:t>
            </a:r>
          </a:p>
          <a:p>
            <a:pPr eaLnBrk="1" hangingPunct="1"/>
            <a:r>
              <a:rPr lang="en-US" sz="1800" dirty="0">
                <a:latin typeface="Arial" charset="0"/>
              </a:rPr>
              <a:t>		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323002" y="400268"/>
            <a:ext cx="6289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cs typeface="Calibri" charset="0"/>
              </a:rPr>
              <a:t>Recovery: Adaptations to the loss of </a:t>
            </a:r>
            <a:r>
              <a:rPr lang="en-US" sz="2400" b="1" dirty="0" err="1">
                <a:cs typeface="Calibri" charset="0"/>
              </a:rPr>
              <a:t>Hb</a:t>
            </a:r>
            <a:r>
              <a:rPr lang="en-US" sz="2400" b="1" dirty="0">
                <a:cs typeface="Calibri" charset="0"/>
              </a:rPr>
              <a:t> and Mb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6472" y="2111044"/>
            <a:ext cx="2246391" cy="185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NCO5R-original-2912-edi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708" y="2260746"/>
            <a:ext cx="2173128" cy="14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00398" y="4065545"/>
            <a:ext cx="27366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 err="1">
                <a:latin typeface="Arial" charset="0"/>
              </a:rPr>
              <a:t>Wujcik</a:t>
            </a:r>
            <a:r>
              <a:rPr lang="en-US" sz="1000" dirty="0">
                <a:latin typeface="Arial" charset="0"/>
              </a:rPr>
              <a:t> et al. 2007. </a:t>
            </a:r>
            <a:r>
              <a:rPr lang="en-US" sz="1000" i="1" dirty="0">
                <a:latin typeface="Arial" charset="0"/>
              </a:rPr>
              <a:t>J. Exp. Biol</a:t>
            </a:r>
            <a:r>
              <a:rPr lang="en-US" sz="1000" dirty="0">
                <a:latin typeface="Arial" charset="0"/>
              </a:rPr>
              <a:t>. 210: 815-824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2794" y="1704010"/>
            <a:ext cx="360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C. </a:t>
            </a:r>
            <a:r>
              <a:rPr lang="en-US" sz="1600" i="1" dirty="0" err="1">
                <a:solidFill>
                  <a:srgbClr val="000090"/>
                </a:solidFill>
                <a:latin typeface="Arial"/>
                <a:cs typeface="Arial"/>
              </a:rPr>
              <a:t>aceratus</a:t>
            </a:r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 (-</a:t>
            </a:r>
            <a:r>
              <a:rPr lang="en-US" sz="1600" i="1" dirty="0" err="1">
                <a:solidFill>
                  <a:srgbClr val="000090"/>
                </a:solidFill>
                <a:latin typeface="Arial"/>
                <a:cs typeface="Arial"/>
              </a:rPr>
              <a:t>Hb</a:t>
            </a:r>
            <a:r>
              <a:rPr lang="en-US" sz="1600" i="1" dirty="0">
                <a:solidFill>
                  <a:srgbClr val="000090"/>
                </a:solidFill>
                <a:latin typeface="Arial"/>
                <a:cs typeface="Arial"/>
              </a:rPr>
              <a:t>)  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N. </a:t>
            </a:r>
            <a:r>
              <a:rPr lang="en-US" sz="1600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coriiceps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(+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Hb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)  </a:t>
            </a:r>
            <a:endParaRPr lang="en-US" sz="16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873724"/>
      </p:ext>
    </p:extLst>
  </p:cSld>
  <p:clrMapOvr>
    <a:masterClrMapping/>
  </p:clrMapOvr>
  <p:transition advTm="99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t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66" y="0"/>
            <a:ext cx="8128000" cy="4572000"/>
          </a:xfrm>
          <a:prstGeom prst="rect">
            <a:avLst/>
          </a:prstGeom>
        </p:spPr>
      </p:pic>
      <p:pic>
        <p:nvPicPr>
          <p:cNvPr id="3" name="Picture 2" descr="Fish_Photo_from_Rust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1111"/>
            <a:ext cx="2956889" cy="2956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6343" y="4517855"/>
            <a:ext cx="3618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/>
                <a:cs typeface="Arial"/>
              </a:rPr>
              <a:t>The Scientist </a:t>
            </a:r>
            <a:r>
              <a:rPr lang="en-US" sz="1000" dirty="0">
                <a:latin typeface="Arial"/>
                <a:cs typeface="Arial"/>
              </a:rPr>
              <a:t>(2013) D. </a:t>
            </a:r>
            <a:r>
              <a:rPr lang="en-US" sz="1000" dirty="0" err="1">
                <a:latin typeface="Arial"/>
                <a:cs typeface="Arial"/>
              </a:rPr>
              <a:t>Cossins</a:t>
            </a:r>
            <a:r>
              <a:rPr lang="en-US" sz="1000" dirty="0">
                <a:latin typeface="Arial"/>
                <a:cs typeface="Arial"/>
              </a:rPr>
              <a:t>/ Collection of </a:t>
            </a:r>
            <a:r>
              <a:rPr lang="en-US" sz="1000" dirty="0" err="1">
                <a:latin typeface="Arial"/>
                <a:cs typeface="Arial"/>
              </a:rPr>
              <a:t>Liv</a:t>
            </a:r>
            <a:r>
              <a:rPr lang="en-US" sz="1000" dirty="0">
                <a:latin typeface="Arial"/>
                <a:cs typeface="Arial"/>
              </a:rPr>
              <a:t>. </a:t>
            </a:r>
            <a:r>
              <a:rPr lang="en-US" sz="1000" dirty="0" err="1">
                <a:latin typeface="Arial"/>
                <a:cs typeface="Arial"/>
              </a:rPr>
              <a:t>Schjerven</a:t>
            </a:r>
            <a:r>
              <a:rPr lang="en-US" sz="1200" dirty="0"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 descr="Ruud-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889" y="5112084"/>
            <a:ext cx="2825496" cy="963168"/>
          </a:xfrm>
          <a:prstGeom prst="rect">
            <a:avLst/>
          </a:prstGeom>
        </p:spPr>
      </p:pic>
      <p:pic>
        <p:nvPicPr>
          <p:cNvPr id="7" name="Picture 6" descr="Ruud-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479" y="5038558"/>
            <a:ext cx="2852928" cy="1722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57212" y="5514473"/>
            <a:ext cx="2193196" cy="11363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97479" y="5613399"/>
            <a:ext cx="2887036" cy="13502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4832" y="5748421"/>
            <a:ext cx="1253958" cy="86895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4372" y="6075252"/>
            <a:ext cx="1681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Arial"/>
                <a:cs typeface="Arial"/>
              </a:rPr>
              <a:t>Nature</a:t>
            </a:r>
            <a:r>
              <a:rPr lang="en-US" sz="1000" dirty="0">
                <a:latin typeface="Arial"/>
                <a:cs typeface="Arial"/>
              </a:rPr>
              <a:t> 1954 173: 848-850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3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99"/>
    </mc:Choice>
    <mc:Fallback xmlns="">
      <p:transition xmlns:p14="http://schemas.microsoft.com/office/powerpoint/2010/main" spd="slow" advTm="74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ation and LM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7"/>
            <a:ext cx="916305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5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lacier terminus 2011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303" y="3527778"/>
            <a:ext cx="4818697" cy="333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256" y="347047"/>
            <a:ext cx="8787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The Western Antarctic Peninsula region is rapidly warming</a:t>
            </a:r>
          </a:p>
        </p:txBody>
      </p:sp>
      <p:pic>
        <p:nvPicPr>
          <p:cNvPr id="9" name="Picture 8" descr="Screen Shot 2014-07-08 at 12.31.48 PM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5336" y="1710778"/>
            <a:ext cx="4954514" cy="2173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81380"/>
            <a:ext cx="2922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cs typeface="Arial" charset="0"/>
              </a:rPr>
              <a:t>From Turner et al., (2005) </a:t>
            </a:r>
            <a:r>
              <a:rPr lang="en-US" sz="1000" i="1" dirty="0">
                <a:latin typeface="Arial" charset="0"/>
                <a:cs typeface="Arial" charset="0"/>
              </a:rPr>
              <a:t>Int. J. </a:t>
            </a:r>
            <a:r>
              <a:rPr lang="en-US" sz="1000" i="1" dirty="0" err="1">
                <a:latin typeface="Arial" charset="0"/>
                <a:cs typeface="Arial" charset="0"/>
              </a:rPr>
              <a:t>Climatol</a:t>
            </a:r>
            <a:endParaRPr lang="en-US" sz="1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95884" y="1491218"/>
            <a:ext cx="473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Mean air temperature at </a:t>
            </a:r>
            <a:r>
              <a:rPr lang="en-US" sz="1200" dirty="0" err="1">
                <a:latin typeface="Arial"/>
                <a:cs typeface="Arial"/>
              </a:rPr>
              <a:t>Vernadsky</a:t>
            </a:r>
            <a:r>
              <a:rPr lang="en-US" sz="1200" dirty="0">
                <a:latin typeface="Arial"/>
                <a:cs typeface="Arial"/>
              </a:rPr>
              <a:t> (65° S) and </a:t>
            </a:r>
            <a:r>
              <a:rPr lang="en-US" sz="1200" dirty="0" err="1">
                <a:latin typeface="Arial"/>
                <a:cs typeface="Arial"/>
              </a:rPr>
              <a:t>Rothera</a:t>
            </a:r>
            <a:r>
              <a:rPr lang="en-US" sz="1200" dirty="0">
                <a:latin typeface="Arial"/>
                <a:cs typeface="Arial"/>
              </a:rPr>
              <a:t> (67° S)</a:t>
            </a:r>
          </a:p>
        </p:txBody>
      </p:sp>
      <p:pic>
        <p:nvPicPr>
          <p:cNvPr id="13" name="Picture 1" descr="1130_ftp-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1403"/>
            <a:ext cx="422592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65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 descr="Beers and Sidell-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676" y="1570005"/>
            <a:ext cx="5107398" cy="435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689013" y="6230124"/>
            <a:ext cx="54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  <a:cs typeface="Arial" charset="0"/>
              </a:rPr>
              <a:t>Beers and </a:t>
            </a:r>
            <a:r>
              <a:rPr lang="en-US" sz="1000" dirty="0" err="1">
                <a:latin typeface="Arial" charset="0"/>
                <a:cs typeface="Arial" charset="0"/>
              </a:rPr>
              <a:t>Sidell</a:t>
            </a:r>
            <a:r>
              <a:rPr lang="en-US" sz="1000" dirty="0">
                <a:latin typeface="Arial" charset="0"/>
                <a:cs typeface="Arial" charset="0"/>
              </a:rPr>
              <a:t> (2011) </a:t>
            </a:r>
            <a:r>
              <a:rPr lang="en-US" sz="1000" i="1" dirty="0">
                <a:latin typeface="Arial" charset="0"/>
                <a:cs typeface="Arial" charset="0"/>
              </a:rPr>
              <a:t>Physiol. </a:t>
            </a:r>
            <a:r>
              <a:rPr lang="en-US" sz="1000" i="1" dirty="0" err="1">
                <a:latin typeface="Arial" charset="0"/>
                <a:cs typeface="Arial" charset="0"/>
              </a:rPr>
              <a:t>Biochem</a:t>
            </a:r>
            <a:r>
              <a:rPr lang="en-US" sz="1000" i="1" dirty="0">
                <a:latin typeface="Arial" charset="0"/>
                <a:cs typeface="Arial" charset="0"/>
              </a:rPr>
              <a:t>. Zool</a:t>
            </a:r>
            <a:r>
              <a:rPr lang="en-US" sz="1000" dirty="0">
                <a:latin typeface="Arial" charset="0"/>
                <a:cs typeface="Arial" charset="0"/>
              </a:rPr>
              <a:t>. 84: 353-362</a:t>
            </a:r>
          </a:p>
          <a:p>
            <a:r>
              <a:rPr lang="en-US" sz="1000" dirty="0">
                <a:latin typeface="Arial" charset="0"/>
                <a:cs typeface="Arial" charset="0"/>
              </a:rPr>
              <a:t>Modified based on </a:t>
            </a:r>
            <a:r>
              <a:rPr lang="en-US" sz="1000" dirty="0" err="1">
                <a:latin typeface="Arial" charset="0"/>
                <a:cs typeface="Arial" charset="0"/>
              </a:rPr>
              <a:t>Tetens</a:t>
            </a:r>
            <a:r>
              <a:rPr lang="en-US" sz="1000" dirty="0">
                <a:latin typeface="Arial" charset="0"/>
                <a:cs typeface="Arial" charset="0"/>
              </a:rPr>
              <a:t> et al., (1984) </a:t>
            </a:r>
            <a:r>
              <a:rPr lang="en-US" sz="1000" i="1" dirty="0">
                <a:latin typeface="Arial" charset="0"/>
                <a:cs typeface="Arial" charset="0"/>
              </a:rPr>
              <a:t>J. Exp. Biol</a:t>
            </a:r>
            <a:r>
              <a:rPr lang="en-US" sz="1000" dirty="0">
                <a:latin typeface="Arial" charset="0"/>
                <a:cs typeface="Arial" charset="0"/>
              </a:rPr>
              <a:t>. 109: 265-279, and </a:t>
            </a:r>
            <a:r>
              <a:rPr lang="en-US" sz="1000" dirty="0" err="1">
                <a:latin typeface="Arial" charset="0"/>
                <a:cs typeface="Arial" charset="0"/>
              </a:rPr>
              <a:t>Bilyk</a:t>
            </a:r>
            <a:r>
              <a:rPr lang="en-US" sz="1000" dirty="0">
                <a:latin typeface="Arial" charset="0"/>
                <a:cs typeface="Arial" charset="0"/>
              </a:rPr>
              <a:t> and </a:t>
            </a:r>
            <a:r>
              <a:rPr lang="en-US" sz="1000" dirty="0" err="1">
                <a:latin typeface="Arial" charset="0"/>
                <a:cs typeface="Arial" charset="0"/>
              </a:rPr>
              <a:t>DeVries</a:t>
            </a:r>
            <a:r>
              <a:rPr lang="en-US" sz="1000" dirty="0">
                <a:latin typeface="Arial" charset="0"/>
                <a:cs typeface="Arial" charset="0"/>
              </a:rPr>
              <a:t> (2011) </a:t>
            </a:r>
            <a:r>
              <a:rPr lang="en-US" sz="1000" i="1" dirty="0">
                <a:latin typeface="Arial" charset="0"/>
                <a:cs typeface="Arial" charset="0"/>
              </a:rPr>
              <a:t>Comp </a:t>
            </a:r>
            <a:r>
              <a:rPr lang="en-US" sz="1000" i="1" dirty="0" err="1">
                <a:latin typeface="Arial" charset="0"/>
                <a:cs typeface="Arial" charset="0"/>
              </a:rPr>
              <a:t>Biochem</a:t>
            </a:r>
            <a:r>
              <a:rPr lang="en-US" sz="1000" i="1" dirty="0">
                <a:latin typeface="Arial" charset="0"/>
                <a:cs typeface="Arial" charset="0"/>
              </a:rPr>
              <a:t> Physiol</a:t>
            </a:r>
            <a:r>
              <a:rPr lang="en-US" sz="1000" dirty="0">
                <a:latin typeface="Arial" charset="0"/>
                <a:cs typeface="Arial" charset="0"/>
              </a:rPr>
              <a:t>. 158: 382-390.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92864" y="268288"/>
            <a:ext cx="8223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Critical thermal maximum is correlated with hematocrit</a:t>
            </a:r>
          </a:p>
        </p:txBody>
      </p:sp>
      <p:sp>
        <p:nvSpPr>
          <p:cNvPr id="6" name="Oval 5"/>
          <p:cNvSpPr/>
          <p:nvPr/>
        </p:nvSpPr>
        <p:spPr>
          <a:xfrm>
            <a:off x="4854800" y="3510252"/>
            <a:ext cx="131763" cy="125413"/>
          </a:xfrm>
          <a:prstGeom prst="ellipse">
            <a:avLst/>
          </a:prstGeom>
          <a:solidFill>
            <a:srgbClr val="B5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94086" y="2384975"/>
            <a:ext cx="131762" cy="125412"/>
          </a:xfrm>
          <a:prstGeom prst="ellipse">
            <a:avLst/>
          </a:prstGeom>
          <a:solidFill>
            <a:srgbClr val="7B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7025" y="3040290"/>
            <a:ext cx="133350" cy="125413"/>
          </a:xfrm>
          <a:prstGeom prst="ellipse">
            <a:avLst/>
          </a:prstGeom>
          <a:solidFill>
            <a:srgbClr val="F5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1899" y="3601345"/>
            <a:ext cx="131762" cy="123825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53652" y="3827337"/>
            <a:ext cx="131762" cy="125412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92575" y="3713683"/>
            <a:ext cx="131763" cy="125412"/>
          </a:xfrm>
          <a:prstGeom prst="ellipse">
            <a:avLst/>
          </a:prstGeom>
          <a:solidFill>
            <a:srgbClr val="B5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692" name="TextBox 13"/>
          <p:cNvSpPr txBox="1">
            <a:spLocks noChangeArrowheads="1"/>
          </p:cNvSpPr>
          <p:nvPr/>
        </p:nvSpPr>
        <p:spPr bwMode="auto">
          <a:xfrm>
            <a:off x="3826747" y="3215623"/>
            <a:ext cx="1171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400" b="1" i="1" dirty="0"/>
              <a:t>T. </a:t>
            </a:r>
            <a:r>
              <a:rPr lang="en-US" sz="1400" b="1" i="1" dirty="0" err="1"/>
              <a:t>bernacchii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64690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896" y="205410"/>
            <a:ext cx="7904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What are the biochemical and physiological underpinnings of thermal tolerance?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84907" y="2371183"/>
            <a:ext cx="3477710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What causes cardiac failure?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(1). Mitochondrial function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(2). Membrane integrity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(3). Ion channel function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9889" y="1655000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The heart is likely the weak link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5684" y="5095443"/>
            <a:ext cx="7125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How “plastic” are critical traits in response to temperature ?</a:t>
            </a:r>
          </a:p>
          <a:p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What is the adaptive capacity of Antarctic fish to a warming climate? </a:t>
            </a:r>
          </a:p>
        </p:txBody>
      </p:sp>
    </p:spTree>
    <p:extLst>
      <p:ext uri="{BB962C8B-B14F-4D97-AF65-F5344CB8AC3E}">
        <p14:creationId xmlns:p14="http://schemas.microsoft.com/office/powerpoint/2010/main" val="4002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station and LM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7"/>
            <a:ext cx="916305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404" y="26690"/>
            <a:ext cx="8609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FFFF"/>
                </a:solidFill>
                <a:latin typeface="Arial"/>
                <a:cs typeface="Arial"/>
              </a:rPr>
              <a:t>Acknowledgements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Dr. Elizabeth Crockett						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Devon </a:t>
            </a:r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Devor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				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Masters and crew of the R/V </a:t>
            </a:r>
            <a:r>
              <a:rPr lang="en-US" i="1" dirty="0">
                <a:solidFill>
                  <a:srgbClr val="FFFFFF"/>
                </a:solidFill>
                <a:latin typeface="Arial"/>
                <a:cs typeface="Arial"/>
              </a:rPr>
              <a:t>Laurence M. Gould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Support staff at Palmer Station</a:t>
            </a:r>
          </a:p>
        </p:txBody>
      </p:sp>
      <p:pic>
        <p:nvPicPr>
          <p:cNvPr id="6" name="Picture 6" descr="topgen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368" y="6014830"/>
            <a:ext cx="3886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AFLogo_A_black_5i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455" y="5707381"/>
            <a:ext cx="1268380" cy="11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522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antarctica-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8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9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573" y="373529"/>
            <a:ext cx="859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How Will Antarctic Fishes Fare as the Southern Ocean Warms?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88" y="5897732"/>
            <a:ext cx="4354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Kristin O’Brien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Associate Professor of Biology &amp; Wildlife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Institute of Arctic Biology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6225" y="6511386"/>
            <a:ext cx="2676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Photo credit: Michael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Axelsson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4941" y="5048465"/>
            <a:ext cx="5319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Ocellated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icefish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Chionodraco</a:t>
            </a:r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rastrospinosus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93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3715_enPgWH4uvV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10" y="260275"/>
            <a:ext cx="9174923" cy="6194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0808" y="5007511"/>
            <a:ext cx="329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Dragonfish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Parachaenichthys</a:t>
            </a:r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charcoti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6326-max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935" y="629935"/>
            <a:ext cx="9151322" cy="5032875"/>
          </a:xfrm>
        </p:spPr>
      </p:pic>
      <p:sp>
        <p:nvSpPr>
          <p:cNvPr id="5" name="TextBox 4"/>
          <p:cNvSpPr txBox="1"/>
          <p:nvPr/>
        </p:nvSpPr>
        <p:spPr>
          <a:xfrm>
            <a:off x="564472" y="4269160"/>
            <a:ext cx="328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Bald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rockcod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Pagothnia</a:t>
            </a:r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borchgrevinki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7203" y="5204897"/>
            <a:ext cx="1824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Photo credit: I.R. MacDonald</a:t>
            </a:r>
          </a:p>
        </p:txBody>
      </p:sp>
    </p:spTree>
    <p:extLst>
      <p:ext uri="{BB962C8B-B14F-4D97-AF65-F5344CB8AC3E}">
        <p14:creationId xmlns:p14="http://schemas.microsoft.com/office/powerpoint/2010/main" val="135647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S-100009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1143000"/>
            <a:ext cx="912653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3678" y="5809130"/>
            <a:ext cx="350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Yellowbelly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rockcod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rgbClr val="000000"/>
                </a:solidFill>
                <a:latin typeface="Arial"/>
                <a:cs typeface="Arial"/>
              </a:rPr>
              <a:t>Notothenia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Arial"/>
                <a:cs typeface="Arial"/>
              </a:rPr>
              <a:t>coriiceps</a:t>
            </a:r>
            <a:endParaRPr lang="en-US" sz="14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5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elpout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0" y="1228446"/>
            <a:ext cx="9130260" cy="43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9867" y="5842632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Antarctic Eelpout</a:t>
            </a:r>
          </a:p>
        </p:txBody>
      </p:sp>
    </p:spTree>
    <p:extLst>
      <p:ext uri="{BB962C8B-B14F-4D97-AF65-F5344CB8AC3E}">
        <p14:creationId xmlns:p14="http://schemas.microsoft.com/office/powerpoint/2010/main" val="30250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rna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1161" y="4686907"/>
            <a:ext cx="352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Emerald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rockcod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Trematomus</a:t>
            </a:r>
            <a:r>
              <a:rPr lang="en-US" sz="1400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srgbClr val="FFFFFF"/>
                </a:solidFill>
                <a:latin typeface="Arial"/>
                <a:cs typeface="Arial"/>
              </a:rPr>
              <a:t>bernacchii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2422" y="5962711"/>
            <a:ext cx="1931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Photo credit: Michael </a:t>
            </a:r>
            <a:r>
              <a:rPr lang="en-US" sz="1000" dirty="0" err="1">
                <a:solidFill>
                  <a:srgbClr val="FFFFFF"/>
                </a:solidFill>
                <a:latin typeface="Arial"/>
                <a:cs typeface="Arial"/>
              </a:rPr>
              <a:t>Axelsson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863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1.8|6.5|13.3|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3.6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520</Words>
  <Application>Microsoft Macintosh PowerPoint</Application>
  <PresentationFormat>On-screen Show (4:3)</PresentationFormat>
  <Paragraphs>112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UAF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O'Brien</dc:creator>
  <cp:lastModifiedBy>Kristin Hunter-Thomson</cp:lastModifiedBy>
  <cp:revision>31</cp:revision>
  <dcterms:created xsi:type="dcterms:W3CDTF">2018-03-29T00:11:01Z</dcterms:created>
  <dcterms:modified xsi:type="dcterms:W3CDTF">2018-04-05T02:20:18Z</dcterms:modified>
</cp:coreProperties>
</file>