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257" r:id="rId2"/>
    <p:sldId id="273" r:id="rId3"/>
    <p:sldId id="274" r:id="rId4"/>
    <p:sldId id="275" r:id="rId5"/>
    <p:sldId id="277" r:id="rId6"/>
    <p:sldId id="276" r:id="rId7"/>
    <p:sldId id="278" r:id="rId8"/>
    <p:sldId id="279" r:id="rId9"/>
    <p:sldId id="280" r:id="rId10"/>
    <p:sldId id="281" r:id="rId11"/>
    <p:sldId id="291" r:id="rId12"/>
    <p:sldId id="292" r:id="rId13"/>
    <p:sldId id="293" r:id="rId14"/>
    <p:sldId id="286" r:id="rId15"/>
    <p:sldId id="284" r:id="rId16"/>
    <p:sldId id="287" r:id="rId17"/>
    <p:sldId id="288" r:id="rId18"/>
    <p:sldId id="289" r:id="rId19"/>
    <p:sldId id="290"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1864" y="-43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384"/>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8DD023-9321-3747-B02B-08943707C684}" type="datetimeFigureOut">
              <a:rPr lang="en-US" smtClean="0"/>
              <a:pPr/>
              <a:t>10/28/14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91D8A8-C783-A049-A8CD-8D24B5CF53B4}" type="slidenum">
              <a:rPr lang="en-US" smtClean="0"/>
              <a:pPr/>
              <a:t>‹#›</a:t>
            </a:fld>
            <a:endParaRPr lang="en-US"/>
          </a:p>
        </p:txBody>
      </p:sp>
    </p:spTree>
    <p:extLst>
      <p:ext uri="{BB962C8B-B14F-4D97-AF65-F5344CB8AC3E}">
        <p14:creationId xmlns:p14="http://schemas.microsoft.com/office/powerpoint/2010/main" val="419587137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smtClean="0">
                <a:latin typeface="Calibri (Body)" charset="0"/>
                <a:ea typeface="Calibri (Body)" charset="0"/>
                <a:cs typeface="Calibri (Body)" charset="0"/>
              </a:rPr>
              <a:t>And if we continue</a:t>
            </a:r>
            <a:r>
              <a:rPr lang="en-US" baseline="0" dirty="0" smtClean="0">
                <a:latin typeface="Calibri (Body)" charset="0"/>
                <a:ea typeface="Calibri (Body)" charset="0"/>
                <a:cs typeface="Calibri (Body)" charset="0"/>
              </a:rPr>
              <a:t> to zoom in closer, we can see the area around Palmer Station. This is the area that the science team is working in and where we will be looking at data from.</a:t>
            </a:r>
            <a:endParaRPr lang="en-US" dirty="0" smtClean="0">
              <a:latin typeface="Calibri (Body)" charset="0"/>
              <a:ea typeface="Calibri (Body)" charset="0"/>
              <a:cs typeface="Calibri (Body)" charset="0"/>
            </a:endParaRP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5C9112-5396-4E4D-8312-43B148B56EA9}" type="slidenum">
              <a:rPr lang="en-US">
                <a:ea typeface="ヒラギノ角ゴ Pro W3" pitchFamily="-112" charset="-128"/>
                <a:cs typeface="ヒラギノ角ゴ Pro W3" pitchFamily="-112" charset="-128"/>
              </a:rPr>
              <a:pPr fontAlgn="base">
                <a:spcBef>
                  <a:spcPct val="0"/>
                </a:spcBef>
                <a:spcAft>
                  <a:spcPct val="0"/>
                </a:spcAft>
              </a:pPr>
              <a:t>13</a:t>
            </a:fld>
            <a:endParaRPr lang="en-US">
              <a:ea typeface="ヒラギノ角ゴ Pro W3" pitchFamily="-112" charset="-128"/>
              <a:cs typeface="ヒラギノ角ゴ Pro W3" pitchFamily="-11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Calibri (Body)" charset="0"/>
                <a:ea typeface="Calibri (Body)" charset="0"/>
                <a:cs typeface="Calibri (Body)" charset="0"/>
              </a:rPr>
              <a:t>And this is what Palmer station looks like!</a:t>
            </a: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5C9112-5396-4E4D-8312-43B148B56EA9}" type="slidenum">
              <a:rPr lang="en-US">
                <a:ea typeface="ヒラギノ角ゴ Pro W3" pitchFamily="-112" charset="-128"/>
                <a:cs typeface="ヒラギノ角ゴ Pro W3" pitchFamily="-112" charset="-128"/>
              </a:rPr>
              <a:pPr fontAlgn="base">
                <a:spcBef>
                  <a:spcPct val="0"/>
                </a:spcBef>
                <a:spcAft>
                  <a:spcPct val="0"/>
                </a:spcAft>
              </a:pPr>
              <a:t>14</a:t>
            </a:fld>
            <a:endParaRPr lang="en-US">
              <a:ea typeface="ヒラギノ角ゴ Pro W3" pitchFamily="-112" charset="-128"/>
              <a:cs typeface="ヒラギノ角ゴ Pro W3" pitchFamily="-11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Convergence zones occur where currents meet (come against one another) or where wind drives water against a coastline. These are areas where the water is collected into one specific area (aka it converges).</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baseline="0" dirty="0" smtClean="0">
                <a:solidFill>
                  <a:schemeClr val="tx1"/>
                </a:solidFill>
                <a:latin typeface="+mn-lt"/>
                <a:ea typeface="+mn-ea"/>
                <a:cs typeface="+mn-cs"/>
              </a:rPr>
              <a:t>Convergence zones collect plankton, nutrients, natural and man-made pollution, or anything else in the water into the specific area (aka they converge), therefore predators of those plankton would likely also move to the area to feed on their food sources.</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Chlorophyll around the Falkland Islands and point out areas of convergence zones in the images. Phytoplankton blooms occur often in the South Atlantic Ocean due to the convergence zone when two strong ocean currents meet (warm waters from the south-flowing Brazil Current and cold waters from north-flowing part of Antarctic Circumpolar Current)…</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or along coastlines.</a:t>
            </a:r>
            <a:r>
              <a:rPr lang="en-US" dirty="0" smtClean="0"/>
              <a:t> </a:t>
            </a:r>
          </a:p>
          <a:p>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Explain that convergence zones also occur on smaller scales, so scientists can use High Frequency (HF) radar to look at surface currents at a much smaller and more localized scale and in near real time. HF radar measures the speed and direction of ocean surface currents. </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As you are discussing HF radar with the students project Slide #3 and talk through the components with them. On the left, the white lines represent surface currents measured using HF Radar in Monterey Bay, CA. The colors on the map show the speed of the surface currents in meters per second (red is fast and blue is slow).</a:t>
            </a:r>
            <a:r>
              <a:rPr lang="en-US" dirty="0" smtClean="0"/>
              <a:t> </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On the right, the black lines represent the surface currents. The maroon/red areas indicate convergence zones (where the water is coming together) and the navy/blue areas indicate divergence zones (where the water is moving away).</a:t>
            </a:r>
            <a:r>
              <a:rPr lang="en-US" dirty="0" smtClean="0"/>
              <a:t> </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sz="1200" kern="1200" dirty="0" smtClean="0">
                <a:solidFill>
                  <a:schemeClr val="tx1"/>
                </a:solidFill>
                <a:latin typeface="+mn-lt"/>
                <a:ea typeface="+mn-ea"/>
                <a:cs typeface="+mn-cs"/>
              </a:rPr>
              <a:t>To check that your students understand how to read a convergence/divergence current map, have the students tell you how their demonstrations with confetti relate to the projected map.</a:t>
            </a:r>
          </a:p>
          <a:p>
            <a:r>
              <a:rPr lang="en-US" sz="1200" kern="1200" dirty="0" smtClean="0">
                <a:solidFill>
                  <a:schemeClr val="tx1"/>
                </a:solidFill>
                <a:latin typeface="+mn-lt"/>
                <a:ea typeface="+mn-ea"/>
                <a:cs typeface="+mn-cs"/>
              </a:rPr>
              <a:t>Where would the confetti be collecting in the map?</a:t>
            </a:r>
            <a:r>
              <a:rPr lang="en-US" dirty="0" smtClean="0"/>
              <a:t> </a:t>
            </a:r>
            <a:endParaRPr lang="en-US" dirty="0"/>
          </a:p>
        </p:txBody>
      </p:sp>
      <p:sp>
        <p:nvSpPr>
          <p:cNvPr id="4" name="Slide Number Placeholder 3"/>
          <p:cNvSpPr>
            <a:spLocks noGrp="1"/>
          </p:cNvSpPr>
          <p:nvPr>
            <p:ph type="sldNum" sz="quarter" idx="10"/>
          </p:nvPr>
        </p:nvSpPr>
        <p:spPr/>
        <p:txBody>
          <a:bodyPr/>
          <a:lstStyle/>
          <a:p>
            <a:fld id="{EB91D8A8-C783-A049-A8CD-8D24B5CF53B4}"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latin typeface="Calibri (Body)" charset="0"/>
                <a:ea typeface="Calibri (Body)" charset="0"/>
                <a:cs typeface="Calibri (Body)" charset="0"/>
              </a:rPr>
              <a:t>Let’s remember, the Western Antarctic</a:t>
            </a:r>
            <a:r>
              <a:rPr lang="en-US" baseline="0" dirty="0" smtClean="0">
                <a:latin typeface="Calibri (Body)" charset="0"/>
                <a:ea typeface="Calibri (Body)" charset="0"/>
                <a:cs typeface="Calibri (Body)" charset="0"/>
              </a:rPr>
              <a:t> Peninsula is</a:t>
            </a:r>
            <a:endParaRPr lang="en-US" dirty="0" smtClean="0">
              <a:latin typeface="Calibri (Body)" charset="0"/>
              <a:ea typeface="Calibri (Body)" charset="0"/>
              <a:cs typeface="Calibri (Body)" charset="0"/>
            </a:endParaRP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5C9112-5396-4E4D-8312-43B148B56EA9}" type="slidenum">
              <a:rPr lang="en-US">
                <a:ea typeface="ヒラギノ角ゴ Pro W3" pitchFamily="-112" charset="-128"/>
                <a:cs typeface="ヒラギノ角ゴ Pro W3" pitchFamily="-112" charset="-128"/>
              </a:rPr>
              <a:pPr fontAlgn="base">
                <a:spcBef>
                  <a:spcPct val="0"/>
                </a:spcBef>
                <a:spcAft>
                  <a:spcPct val="0"/>
                </a:spcAft>
              </a:pPr>
              <a:t>11</a:t>
            </a:fld>
            <a:endParaRPr lang="en-US">
              <a:ea typeface="ヒラギノ角ゴ Pro W3" pitchFamily="-112" charset="-128"/>
              <a:cs typeface="ヒラギノ角ゴ Pro W3" pitchFamily="-11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aseline="0" dirty="0" smtClean="0">
                <a:latin typeface="Calibri (Body)" charset="0"/>
                <a:ea typeface="Calibri (Body)" charset="0"/>
                <a:cs typeface="Calibri (Body)" charset="0"/>
              </a:rPr>
              <a:t>…and has the Palmer Research Station in the middle of the Western Antarctic Peninsula.</a:t>
            </a:r>
            <a:endParaRPr lang="en-US" dirty="0" smtClean="0">
              <a:latin typeface="Calibri (Body)" charset="0"/>
              <a:ea typeface="Calibri (Body)" charset="0"/>
              <a:cs typeface="Calibri (Body)" charset="0"/>
            </a:endParaRP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65C9112-5396-4E4D-8312-43B148B56EA9}" type="slidenum">
              <a:rPr lang="en-US">
                <a:ea typeface="ヒラギノ角ゴ Pro W3" pitchFamily="-112" charset="-128"/>
                <a:cs typeface="ヒラギノ角ゴ Pro W3" pitchFamily="-112" charset="-128"/>
              </a:rPr>
              <a:pPr fontAlgn="base">
                <a:spcBef>
                  <a:spcPct val="0"/>
                </a:spcBef>
                <a:spcAft>
                  <a:spcPct val="0"/>
                </a:spcAft>
              </a:pPr>
              <a:t>12</a:t>
            </a:fld>
            <a:endParaRPr lang="en-US">
              <a:ea typeface="ヒラギノ角ゴ Pro W3" pitchFamily="-112" charset="-128"/>
              <a:cs typeface="ヒラギノ角ゴ Pro W3" pitchFamily="-11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B0BCB4E-8134-F347-96AB-37A6599BAC21}" type="datetimeFigureOut">
              <a:rPr lang="en-US" smtClean="0"/>
              <a:pPr/>
              <a:t>10/28/14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D1817ACF-BF60-914E-90FC-68BC0907302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0BCB4E-8134-F347-96AB-37A6599BAC21}" type="datetimeFigureOut">
              <a:rPr lang="en-US" smtClean="0"/>
              <a:pPr/>
              <a:t>10/28/14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817ACF-BF60-914E-90FC-68BC090730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DB0BCB4E-8134-F347-96AB-37A6599BAC21}" type="datetimeFigureOut">
              <a:rPr lang="en-US" smtClean="0"/>
              <a:pPr/>
              <a:t>10/28/14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1817ACF-BF60-914E-90FC-68BC0907302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B0BCB4E-8134-F347-96AB-37A6599BAC21}" type="datetimeFigureOut">
              <a:rPr lang="en-US" smtClean="0"/>
              <a:pPr/>
              <a:t>10/28/14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1817ACF-BF60-914E-90FC-68BC0907302A}"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DB0BCB4E-8134-F347-96AB-37A6599BAC21}" type="datetimeFigureOut">
              <a:rPr lang="en-US" smtClean="0"/>
              <a:pPr/>
              <a:t>10/28/14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D1817ACF-BF60-914E-90FC-68BC0907302A}"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DB0BCB4E-8134-F347-96AB-37A6599BAC21}" type="datetimeFigureOut">
              <a:rPr lang="en-US" smtClean="0"/>
              <a:pPr/>
              <a:t>10/28/14</a:t>
            </a:fld>
            <a:endParaRPr lang="en-US"/>
          </a:p>
        </p:txBody>
      </p:sp>
      <p:sp>
        <p:nvSpPr>
          <p:cNvPr id="10" name="Slide Number Placeholder 9"/>
          <p:cNvSpPr>
            <a:spLocks noGrp="1"/>
          </p:cNvSpPr>
          <p:nvPr>
            <p:ph type="sldNum" sz="quarter" idx="16"/>
          </p:nvPr>
        </p:nvSpPr>
        <p:spPr/>
        <p:txBody>
          <a:bodyPr rtlCol="0"/>
          <a:lstStyle/>
          <a:p>
            <a:fld id="{D1817ACF-BF60-914E-90FC-68BC0907302A}"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DB0BCB4E-8134-F347-96AB-37A6599BAC21}" type="datetimeFigureOut">
              <a:rPr lang="en-US" smtClean="0"/>
              <a:pPr/>
              <a:t>10/28/14</a:t>
            </a:fld>
            <a:endParaRPr lang="en-US"/>
          </a:p>
        </p:txBody>
      </p:sp>
      <p:sp>
        <p:nvSpPr>
          <p:cNvPr id="12" name="Slide Number Placeholder 11"/>
          <p:cNvSpPr>
            <a:spLocks noGrp="1"/>
          </p:cNvSpPr>
          <p:nvPr>
            <p:ph type="sldNum" sz="quarter" idx="16"/>
          </p:nvPr>
        </p:nvSpPr>
        <p:spPr/>
        <p:txBody>
          <a:bodyPr rtlCol="0"/>
          <a:lstStyle/>
          <a:p>
            <a:fld id="{D1817ACF-BF60-914E-90FC-68BC0907302A}"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B0BCB4E-8134-F347-96AB-37A6599BAC21}" type="datetimeFigureOut">
              <a:rPr lang="en-US" smtClean="0"/>
              <a:pPr/>
              <a:t>10/28/14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1817ACF-BF60-914E-90FC-68BC090730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0BCB4E-8134-F347-96AB-37A6599BAC21}" type="datetimeFigureOut">
              <a:rPr lang="en-US" smtClean="0"/>
              <a:pPr/>
              <a:t>10/28/14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1817ACF-BF60-914E-90FC-68BC090730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B0BCB4E-8134-F347-96AB-37A6599BAC21}" type="datetimeFigureOut">
              <a:rPr lang="en-US" smtClean="0"/>
              <a:pPr/>
              <a:t>10/28/14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1817ACF-BF60-914E-90FC-68BC0907302A}"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DB0BCB4E-8134-F347-96AB-37A6599BAC21}" type="datetimeFigureOut">
              <a:rPr lang="en-US" smtClean="0"/>
              <a:pPr/>
              <a:t>10/28/14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1817ACF-BF60-914E-90FC-68BC0907302A}"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DB0BCB4E-8134-F347-96AB-37A6599BAC21}" type="datetimeFigureOut">
              <a:rPr lang="en-US" smtClean="0"/>
              <a:pPr/>
              <a:t>10/28/14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1817ACF-BF60-914E-90FC-68BC090730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4" descr="DSC_0145_penguins2.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97313"/>
            <a:ext cx="9139238" cy="296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DSC_0145_palmergould2.tif"/>
          <p:cNvPicPr>
            <a:picLocks noChangeAspect="1"/>
          </p:cNvPicPr>
          <p:nvPr/>
        </p:nvPicPr>
        <p:blipFill>
          <a:blip r:embed="rId4">
            <a:extLst>
              <a:ext uri="{28A0092B-C50C-407E-A947-70E740481C1C}">
                <a14:useLocalDpi xmlns:a14="http://schemas.microsoft.com/office/drawing/2010/main" val="0"/>
              </a:ext>
            </a:extLst>
          </a:blip>
          <a:srcRect b="19363"/>
          <a:stretch>
            <a:fillRect/>
          </a:stretch>
        </p:blipFill>
        <p:spPr bwMode="auto">
          <a:xfrm>
            <a:off x="0" y="0"/>
            <a:ext cx="9144000"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4762" y="2427288"/>
            <a:ext cx="9144000" cy="1470025"/>
          </a:xfrm>
          <a:prstGeom prst="rect">
            <a:avLst/>
          </a:prstGeom>
        </p:spPr>
        <p:txBody>
          <a:bodyPr vert="horz" anchor="b">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all" spc="0" normalizeH="0" baseline="0" noProof="0" dirty="0" smtClean="0">
                <a:ln>
                  <a:noFill/>
                </a:ln>
                <a:solidFill>
                  <a:schemeClr val="tx2"/>
                </a:solidFill>
                <a:effectLst/>
                <a:uLnTx/>
                <a:uFillTx/>
                <a:latin typeface="Calibri" charset="0"/>
                <a:ea typeface="+mj-ea"/>
                <a:cs typeface="+mj-cs"/>
              </a:rPr>
              <a:t>Ocean convergence: let’s get together</a:t>
            </a:r>
            <a:endParaRPr kumimoji="0" lang="en-US" sz="4400" b="0" i="0" u="none" strike="noStrike" kern="1200" cap="all" spc="0" normalizeH="0" baseline="0" noProof="0" dirty="0">
              <a:ln>
                <a:noFill/>
              </a:ln>
              <a:solidFill>
                <a:schemeClr val="tx2"/>
              </a:solidFill>
              <a:effectLst/>
              <a:uLnTx/>
              <a:uFillTx/>
              <a:latin typeface="Calibri" charset="0"/>
              <a:ea typeface="+mj-ea"/>
              <a:cs typeface="+mj-cs"/>
            </a:endParaRPr>
          </a:p>
        </p:txBody>
      </p:sp>
      <p:sp>
        <p:nvSpPr>
          <p:cNvPr id="8" name="TextBox 7"/>
          <p:cNvSpPr txBox="1"/>
          <p:nvPr/>
        </p:nvSpPr>
        <p:spPr>
          <a:xfrm>
            <a:off x="6163697" y="6581001"/>
            <a:ext cx="2980303" cy="276999"/>
          </a:xfrm>
          <a:prstGeom prst="rect">
            <a:avLst/>
          </a:prstGeom>
          <a:noFill/>
        </p:spPr>
        <p:txBody>
          <a:bodyPr wrap="none" rtlCol="0">
            <a:spAutoFit/>
          </a:bodyPr>
          <a:lstStyle/>
          <a:p>
            <a:r>
              <a:rPr lang="en-US" sz="1200" dirty="0" smtClean="0"/>
              <a:t>* Lesson Plan PPT to use with students *</a:t>
            </a:r>
            <a:endParaRPr lang="en-US" sz="1200" dirty="0"/>
          </a:p>
        </p:txBody>
      </p:sp>
    </p:spTree>
    <p:extLst>
      <p:ext uri="{BB962C8B-B14F-4D97-AF65-F5344CB8AC3E}">
        <p14:creationId xmlns:p14="http://schemas.microsoft.com/office/powerpoint/2010/main" val="392243266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bari1.png"/>
          <p:cNvPicPr>
            <a:picLocks noChangeAspect="1"/>
          </p:cNvPicPr>
          <p:nvPr/>
        </p:nvPicPr>
        <p:blipFill>
          <a:blip r:embed="rId3"/>
          <a:srcRect l="11806" t="7500" r="52500" b="10417"/>
          <a:stretch>
            <a:fillRect/>
          </a:stretch>
        </p:blipFill>
        <p:spPr>
          <a:xfrm>
            <a:off x="0" y="1676697"/>
            <a:ext cx="4572000" cy="3504607"/>
          </a:xfrm>
          <a:prstGeom prst="rect">
            <a:avLst/>
          </a:prstGeom>
        </p:spPr>
      </p:pic>
      <p:pic>
        <p:nvPicPr>
          <p:cNvPr id="5" name="Picture 4" descr="mbari1.png"/>
          <p:cNvPicPr>
            <a:picLocks noChangeAspect="1"/>
          </p:cNvPicPr>
          <p:nvPr/>
        </p:nvPicPr>
        <p:blipFill>
          <a:blip r:embed="rId3"/>
          <a:srcRect l="54306" t="7917" r="9722" b="10833"/>
          <a:stretch>
            <a:fillRect/>
          </a:stretch>
        </p:blipFill>
        <p:spPr>
          <a:xfrm>
            <a:off x="4572000" y="1707881"/>
            <a:ext cx="4572000" cy="3442239"/>
          </a:xfrm>
          <a:prstGeom prst="rect">
            <a:avLst/>
          </a:prstGeom>
        </p:spPr>
      </p:pic>
      <p:sp>
        <p:nvSpPr>
          <p:cNvPr id="7" name="TextBox 6"/>
          <p:cNvSpPr txBox="1"/>
          <p:nvPr/>
        </p:nvSpPr>
        <p:spPr>
          <a:xfrm>
            <a:off x="467714" y="5702300"/>
            <a:ext cx="8208572" cy="523220"/>
          </a:xfrm>
          <a:prstGeom prst="rect">
            <a:avLst/>
          </a:prstGeom>
          <a:noFill/>
        </p:spPr>
        <p:txBody>
          <a:bodyPr wrap="none" rtlCol="0">
            <a:spAutoFit/>
          </a:bodyPr>
          <a:lstStyle/>
          <a:p>
            <a:r>
              <a:rPr lang="en-US" sz="2800" dirty="0" smtClean="0"/>
              <a:t>Where would the confetti be collecting in the map?</a:t>
            </a:r>
            <a:endParaRPr lang="en-US" sz="2800" dirty="0"/>
          </a:p>
        </p:txBody>
      </p:sp>
      <p:sp>
        <p:nvSpPr>
          <p:cNvPr id="12" name="Title 5"/>
          <p:cNvSpPr>
            <a:spLocks noGrp="1"/>
          </p:cNvSpPr>
          <p:nvPr>
            <p:ph type="title"/>
          </p:nvPr>
        </p:nvSpPr>
        <p:spPr>
          <a:xfrm>
            <a:off x="0" y="88900"/>
            <a:ext cx="9144000" cy="1143000"/>
          </a:xfrm>
        </p:spPr>
        <p:txBody>
          <a:bodyPr>
            <a:normAutofit fontScale="90000"/>
          </a:bodyPr>
          <a:lstStyle/>
          <a:p>
            <a:r>
              <a:rPr lang="en-US" dirty="0" smtClean="0"/>
              <a:t>Monterey Bay, CA Surface Currents and Convergence/Divergence Zones</a:t>
            </a:r>
            <a:endParaRPr lang="en-US" dirty="0"/>
          </a:p>
        </p:txBody>
      </p:sp>
      <p:sp>
        <p:nvSpPr>
          <p:cNvPr id="13" name="TextBox 12"/>
          <p:cNvSpPr txBox="1"/>
          <p:nvPr/>
        </p:nvSpPr>
        <p:spPr>
          <a:xfrm>
            <a:off x="7215123" y="5079215"/>
            <a:ext cx="1352241" cy="369332"/>
          </a:xfrm>
          <a:prstGeom prst="rect">
            <a:avLst/>
          </a:prstGeom>
          <a:solidFill>
            <a:schemeClr val="bg1"/>
          </a:solidFill>
        </p:spPr>
        <p:txBody>
          <a:bodyPr wrap="none" rtlCol="0">
            <a:spAutoFit/>
          </a:bodyPr>
          <a:lstStyle/>
          <a:p>
            <a:r>
              <a:rPr lang="en-US" dirty="0" smtClean="0"/>
              <a:t>Divergence</a:t>
            </a:r>
            <a:endParaRPr lang="en-US" dirty="0"/>
          </a:p>
        </p:txBody>
      </p:sp>
      <p:sp>
        <p:nvSpPr>
          <p:cNvPr id="14" name="TextBox 13"/>
          <p:cNvSpPr txBox="1"/>
          <p:nvPr/>
        </p:nvSpPr>
        <p:spPr>
          <a:xfrm>
            <a:off x="7009651" y="1338549"/>
            <a:ext cx="1557713" cy="369332"/>
          </a:xfrm>
          <a:prstGeom prst="rect">
            <a:avLst/>
          </a:prstGeom>
          <a:solidFill>
            <a:schemeClr val="bg1"/>
          </a:solidFill>
        </p:spPr>
        <p:txBody>
          <a:bodyPr wrap="none" rtlCol="0">
            <a:spAutoFit/>
          </a:bodyPr>
          <a:lstStyle/>
          <a:p>
            <a:r>
              <a:rPr lang="en-US" dirty="0" smtClean="0"/>
              <a:t>Convergence</a:t>
            </a:r>
            <a:endParaRPr lang="en-US" dirty="0"/>
          </a:p>
        </p:txBody>
      </p:sp>
      <p:cxnSp>
        <p:nvCxnSpPr>
          <p:cNvPr id="15" name="Straight Arrow Connector 14"/>
          <p:cNvCxnSpPr/>
          <p:nvPr/>
        </p:nvCxnSpPr>
        <p:spPr>
          <a:xfrm rot="5400000">
            <a:off x="8245800" y="1793740"/>
            <a:ext cx="527319" cy="1588"/>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6200000" flipV="1">
            <a:off x="8290916" y="5069150"/>
            <a:ext cx="436293" cy="794"/>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Antarctic map zoomout.tiff"/>
          <p:cNvPicPr>
            <a:picLocks noChangeAspect="1"/>
          </p:cNvPicPr>
          <p:nvPr/>
        </p:nvPicPr>
        <p:blipFill>
          <a:blip r:embed="rId3"/>
          <a:srcRect/>
          <a:stretch>
            <a:fillRect/>
          </a:stretch>
        </p:blipFill>
        <p:spPr bwMode="auto">
          <a:xfrm>
            <a:off x="0" y="0"/>
            <a:ext cx="5124450" cy="5507038"/>
          </a:xfrm>
          <a:prstGeom prst="rect">
            <a:avLst/>
          </a:prstGeom>
          <a:noFill/>
          <a:ln w="9525">
            <a:noFill/>
            <a:miter lim="800000"/>
            <a:headEnd/>
            <a:tailEnd/>
          </a:ln>
        </p:spPr>
      </p:pic>
      <p:sp>
        <p:nvSpPr>
          <p:cNvPr id="19" name="Oval 18"/>
          <p:cNvSpPr/>
          <p:nvPr/>
        </p:nvSpPr>
        <p:spPr>
          <a:xfrm>
            <a:off x="2171700" y="4278845"/>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5" name="Rectangle 4"/>
          <p:cNvSpPr/>
          <p:nvPr/>
        </p:nvSpPr>
        <p:spPr>
          <a:xfrm>
            <a:off x="0" y="3962400"/>
            <a:ext cx="5124450" cy="1544638"/>
          </a:xfrm>
          <a:prstGeom prst="rect">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171700" y="4430821"/>
            <a:ext cx="1698602" cy="369332"/>
          </a:xfrm>
          <a:prstGeom prst="rect">
            <a:avLst/>
          </a:prstGeom>
          <a:noFill/>
        </p:spPr>
        <p:txBody>
          <a:bodyPr wrap="none" rtlCol="0">
            <a:spAutoFit/>
          </a:bodyPr>
          <a:lstStyle/>
          <a:p>
            <a:r>
              <a:rPr lang="en-US" dirty="0" smtClean="0"/>
              <a:t>Palmer Station</a:t>
            </a:r>
            <a:endParaRPr lang="en-US" dirty="0"/>
          </a:p>
        </p:txBody>
      </p:sp>
      <p:sp>
        <p:nvSpPr>
          <p:cNvPr id="8" name="TextBox 7"/>
          <p:cNvSpPr txBox="1"/>
          <p:nvPr/>
        </p:nvSpPr>
        <p:spPr>
          <a:xfrm>
            <a:off x="241300" y="2273300"/>
            <a:ext cx="369888" cy="400110"/>
          </a:xfrm>
          <a:prstGeom prst="rect">
            <a:avLst/>
          </a:prstGeom>
          <a:noFill/>
        </p:spPr>
        <p:txBody>
          <a:bodyPr wrap="none" rtlCol="0">
            <a:spAutoFit/>
          </a:bodyPr>
          <a:lstStyle/>
          <a:p>
            <a:r>
              <a:rPr lang="en-US" sz="2000" dirty="0" smtClean="0">
                <a:solidFill>
                  <a:schemeClr val="bg1"/>
                </a:solidFill>
              </a:rPr>
              <a:t>N</a:t>
            </a:r>
            <a:endParaRPr lang="en-US" sz="2000" dirty="0">
              <a:solidFill>
                <a:schemeClr val="bg1"/>
              </a:solidFill>
            </a:endParaRPr>
          </a:p>
        </p:txBody>
      </p:sp>
      <p:cxnSp>
        <p:nvCxnSpPr>
          <p:cNvPr id="10" name="Straight Arrow Connector 9"/>
          <p:cNvCxnSpPr/>
          <p:nvPr/>
        </p:nvCxnSpPr>
        <p:spPr>
          <a:xfrm rot="5400000" flipH="1" flipV="1">
            <a:off x="228600" y="2159000"/>
            <a:ext cx="355600" cy="1588"/>
          </a:xfrm>
          <a:prstGeom prst="straightConnector1">
            <a:avLst/>
          </a:prstGeom>
          <a:ln w="38100">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Antarctic map zoomout.tiff"/>
          <p:cNvPicPr>
            <a:picLocks noChangeAspect="1"/>
          </p:cNvPicPr>
          <p:nvPr/>
        </p:nvPicPr>
        <p:blipFill>
          <a:blip r:embed="rId3"/>
          <a:srcRect/>
          <a:stretch>
            <a:fillRect/>
          </a:stretch>
        </p:blipFill>
        <p:spPr bwMode="auto">
          <a:xfrm>
            <a:off x="0" y="0"/>
            <a:ext cx="5124450" cy="5507038"/>
          </a:xfrm>
          <a:prstGeom prst="rect">
            <a:avLst/>
          </a:prstGeom>
          <a:noFill/>
          <a:ln w="9525">
            <a:noFill/>
            <a:miter lim="800000"/>
            <a:headEnd/>
            <a:tailEnd/>
          </a:ln>
        </p:spPr>
      </p:pic>
      <p:sp>
        <p:nvSpPr>
          <p:cNvPr id="12" name="Oval 11"/>
          <p:cNvSpPr/>
          <p:nvPr/>
        </p:nvSpPr>
        <p:spPr>
          <a:xfrm>
            <a:off x="2171700" y="4278845"/>
            <a:ext cx="159741" cy="151976"/>
          </a:xfrm>
          <a:prstGeom prst="ellipse">
            <a:avLst/>
          </a:prstGeom>
          <a:solidFill>
            <a:srgbClr val="FF6600"/>
          </a:solidFill>
          <a:ln>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1" name="Rectangle 10"/>
          <p:cNvSpPr/>
          <p:nvPr/>
        </p:nvSpPr>
        <p:spPr>
          <a:xfrm>
            <a:off x="0" y="3962400"/>
            <a:ext cx="5124450" cy="1544638"/>
          </a:xfrm>
          <a:prstGeom prst="rect">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map0607.jpg"/>
          <p:cNvPicPr>
            <a:picLocks noChangeAspect="1"/>
          </p:cNvPicPr>
          <p:nvPr/>
        </p:nvPicPr>
        <p:blipFill>
          <a:blip r:embed="rId4"/>
          <a:srcRect l="1162" t="3198" r="1244" b="8288"/>
          <a:stretch>
            <a:fillRect/>
          </a:stretch>
        </p:blipFill>
        <p:spPr>
          <a:xfrm>
            <a:off x="4572000" y="3352800"/>
            <a:ext cx="4267200" cy="3429000"/>
          </a:xfrm>
          <a:prstGeom prst="rect">
            <a:avLst/>
          </a:prstGeom>
        </p:spPr>
      </p:pic>
      <p:sp>
        <p:nvSpPr>
          <p:cNvPr id="7" name="Oval 6"/>
          <p:cNvSpPr/>
          <p:nvPr/>
        </p:nvSpPr>
        <p:spPr>
          <a:xfrm>
            <a:off x="6842559" y="6022169"/>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6602931" y="5073795"/>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9" name="Oval 8"/>
          <p:cNvSpPr/>
          <p:nvPr/>
        </p:nvSpPr>
        <p:spPr>
          <a:xfrm>
            <a:off x="4700827" y="4049081"/>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V="1">
            <a:off x="2362200" y="4191000"/>
            <a:ext cx="2286000" cy="152400"/>
          </a:xfrm>
          <a:prstGeom prst="straightConnector1">
            <a:avLst/>
          </a:prstGeom>
          <a:ln w="63500">
            <a:solidFill>
              <a:srgbClr val="FF660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4648200" y="4000501"/>
            <a:ext cx="250468" cy="266700"/>
          </a:xfrm>
          <a:prstGeom prst="rect">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2171700" y="4430821"/>
            <a:ext cx="1698602" cy="369332"/>
          </a:xfrm>
          <a:prstGeom prst="rect">
            <a:avLst/>
          </a:prstGeom>
          <a:noFill/>
        </p:spPr>
        <p:txBody>
          <a:bodyPr wrap="none" rtlCol="0">
            <a:spAutoFit/>
          </a:bodyPr>
          <a:lstStyle/>
          <a:p>
            <a:r>
              <a:rPr lang="en-US" dirty="0" smtClean="0"/>
              <a:t>Palmer Station</a:t>
            </a:r>
            <a:endParaRPr lang="en-US" dirty="0"/>
          </a:p>
        </p:txBody>
      </p:sp>
      <p:sp>
        <p:nvSpPr>
          <p:cNvPr id="18" name="TextBox 17"/>
          <p:cNvSpPr txBox="1"/>
          <p:nvPr/>
        </p:nvSpPr>
        <p:spPr>
          <a:xfrm>
            <a:off x="241300" y="2273300"/>
            <a:ext cx="369888" cy="400110"/>
          </a:xfrm>
          <a:prstGeom prst="rect">
            <a:avLst/>
          </a:prstGeom>
          <a:noFill/>
        </p:spPr>
        <p:txBody>
          <a:bodyPr wrap="none" rtlCol="0">
            <a:spAutoFit/>
          </a:bodyPr>
          <a:lstStyle/>
          <a:p>
            <a:r>
              <a:rPr lang="en-US" sz="2000" dirty="0" smtClean="0">
                <a:solidFill>
                  <a:schemeClr val="bg1"/>
                </a:solidFill>
              </a:rPr>
              <a:t>N</a:t>
            </a:r>
            <a:endParaRPr lang="en-US" sz="2000" dirty="0">
              <a:solidFill>
                <a:schemeClr val="bg1"/>
              </a:solidFill>
            </a:endParaRPr>
          </a:p>
        </p:txBody>
      </p:sp>
      <p:cxnSp>
        <p:nvCxnSpPr>
          <p:cNvPr id="19" name="Straight Arrow Connector 18"/>
          <p:cNvCxnSpPr/>
          <p:nvPr/>
        </p:nvCxnSpPr>
        <p:spPr>
          <a:xfrm rot="5400000" flipH="1" flipV="1">
            <a:off x="228600" y="2159000"/>
            <a:ext cx="355600" cy="1588"/>
          </a:xfrm>
          <a:prstGeom prst="straightConnector1">
            <a:avLst/>
          </a:prstGeom>
          <a:ln w="38100">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Antarctic map zoomout.tiff"/>
          <p:cNvPicPr>
            <a:picLocks noChangeAspect="1"/>
          </p:cNvPicPr>
          <p:nvPr/>
        </p:nvPicPr>
        <p:blipFill>
          <a:blip r:embed="rId3"/>
          <a:srcRect/>
          <a:stretch>
            <a:fillRect/>
          </a:stretch>
        </p:blipFill>
        <p:spPr bwMode="auto">
          <a:xfrm>
            <a:off x="0" y="0"/>
            <a:ext cx="5124450" cy="5507038"/>
          </a:xfrm>
          <a:prstGeom prst="rect">
            <a:avLst/>
          </a:prstGeom>
          <a:noFill/>
          <a:ln w="9525">
            <a:noFill/>
            <a:miter lim="800000"/>
            <a:headEnd/>
            <a:tailEnd/>
          </a:ln>
        </p:spPr>
      </p:pic>
      <p:sp>
        <p:nvSpPr>
          <p:cNvPr id="12" name="Oval 11"/>
          <p:cNvSpPr/>
          <p:nvPr/>
        </p:nvSpPr>
        <p:spPr>
          <a:xfrm>
            <a:off x="2171700" y="4278845"/>
            <a:ext cx="159741" cy="151976"/>
          </a:xfrm>
          <a:prstGeom prst="ellipse">
            <a:avLst/>
          </a:prstGeom>
          <a:solidFill>
            <a:srgbClr val="FF6600"/>
          </a:solidFill>
          <a:ln>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11" name="Rectangle 10"/>
          <p:cNvSpPr/>
          <p:nvPr/>
        </p:nvSpPr>
        <p:spPr>
          <a:xfrm>
            <a:off x="0" y="3962400"/>
            <a:ext cx="5124450" cy="1544638"/>
          </a:xfrm>
          <a:prstGeom prst="rect">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descr="map0607.jpg"/>
          <p:cNvPicPr>
            <a:picLocks noChangeAspect="1"/>
          </p:cNvPicPr>
          <p:nvPr/>
        </p:nvPicPr>
        <p:blipFill>
          <a:blip r:embed="rId4"/>
          <a:srcRect l="1162" t="3198" r="1244" b="8288"/>
          <a:stretch>
            <a:fillRect/>
          </a:stretch>
        </p:blipFill>
        <p:spPr>
          <a:xfrm>
            <a:off x="4572000" y="3352800"/>
            <a:ext cx="4267200" cy="3429000"/>
          </a:xfrm>
          <a:prstGeom prst="rect">
            <a:avLst/>
          </a:prstGeom>
        </p:spPr>
      </p:pic>
      <p:sp>
        <p:nvSpPr>
          <p:cNvPr id="7" name="Oval 6"/>
          <p:cNvSpPr/>
          <p:nvPr/>
        </p:nvSpPr>
        <p:spPr>
          <a:xfrm>
            <a:off x="6842559" y="6022169"/>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6602931" y="5073795"/>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9" name="Oval 8"/>
          <p:cNvSpPr/>
          <p:nvPr/>
        </p:nvSpPr>
        <p:spPr>
          <a:xfrm>
            <a:off x="4700827" y="4049081"/>
            <a:ext cx="159741" cy="151976"/>
          </a:xfrm>
          <a:prstGeom prst="ellipse">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V="1">
            <a:off x="2362200" y="4191000"/>
            <a:ext cx="2286000" cy="152400"/>
          </a:xfrm>
          <a:prstGeom prst="straightConnector1">
            <a:avLst/>
          </a:prstGeom>
          <a:ln w="63500">
            <a:solidFill>
              <a:srgbClr val="FF660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4648200" y="4000501"/>
            <a:ext cx="250468" cy="266700"/>
          </a:xfrm>
          <a:prstGeom prst="rect">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fig1_glider_map_sub_140812.png"/>
          <p:cNvPicPr>
            <a:picLocks noChangeAspect="1"/>
          </p:cNvPicPr>
          <p:nvPr/>
        </p:nvPicPr>
        <p:blipFill>
          <a:blip r:embed="rId5"/>
          <a:srcRect l="9557" t="9259" r="1111" b="9972"/>
          <a:stretch>
            <a:fillRect/>
          </a:stretch>
        </p:blipFill>
        <p:spPr>
          <a:xfrm>
            <a:off x="5124450" y="0"/>
            <a:ext cx="4019550" cy="3634283"/>
          </a:xfrm>
          <a:prstGeom prst="rect">
            <a:avLst/>
          </a:prstGeom>
        </p:spPr>
      </p:pic>
      <p:sp>
        <p:nvSpPr>
          <p:cNvPr id="18" name="Oval 17"/>
          <p:cNvSpPr/>
          <p:nvPr/>
        </p:nvSpPr>
        <p:spPr>
          <a:xfrm>
            <a:off x="6842559" y="1778424"/>
            <a:ext cx="159741" cy="151976"/>
          </a:xfrm>
          <a:prstGeom prst="ellipse">
            <a:avLst/>
          </a:prstGeom>
          <a:solidFill>
            <a:srgbClr val="FF6600"/>
          </a:solidFill>
          <a:ln>
            <a:solidFill>
              <a:srgbClr val="FF66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aseline="-25000" dirty="0"/>
          </a:p>
        </p:txBody>
      </p:sp>
      <p:sp>
        <p:nvSpPr>
          <p:cNvPr id="20" name="Rectangle 19"/>
          <p:cNvSpPr/>
          <p:nvPr/>
        </p:nvSpPr>
        <p:spPr>
          <a:xfrm>
            <a:off x="5765800" y="1930401"/>
            <a:ext cx="660400" cy="14223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Arrow Connector 16"/>
          <p:cNvCxnSpPr/>
          <p:nvPr/>
        </p:nvCxnSpPr>
        <p:spPr>
          <a:xfrm rot="5400000" flipH="1" flipV="1">
            <a:off x="4769398" y="1998177"/>
            <a:ext cx="2140937" cy="2005385"/>
          </a:xfrm>
          <a:prstGeom prst="straightConnector1">
            <a:avLst/>
          </a:prstGeom>
          <a:ln w="63500">
            <a:solidFill>
              <a:srgbClr val="FF6600"/>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7002300" y="1612900"/>
            <a:ext cx="1698602" cy="369332"/>
          </a:xfrm>
          <a:prstGeom prst="rect">
            <a:avLst/>
          </a:prstGeom>
          <a:noFill/>
        </p:spPr>
        <p:txBody>
          <a:bodyPr wrap="none" rtlCol="0">
            <a:spAutoFit/>
          </a:bodyPr>
          <a:lstStyle/>
          <a:p>
            <a:r>
              <a:rPr lang="en-US" dirty="0" smtClean="0"/>
              <a:t>Palmer Station</a:t>
            </a:r>
            <a:endParaRPr lang="en-US" dirty="0"/>
          </a:p>
        </p:txBody>
      </p:sp>
      <p:sp>
        <p:nvSpPr>
          <p:cNvPr id="22" name="TextBox 21"/>
          <p:cNvSpPr txBox="1"/>
          <p:nvPr/>
        </p:nvSpPr>
        <p:spPr>
          <a:xfrm>
            <a:off x="2171700" y="4430821"/>
            <a:ext cx="1698602" cy="369332"/>
          </a:xfrm>
          <a:prstGeom prst="rect">
            <a:avLst/>
          </a:prstGeom>
          <a:noFill/>
        </p:spPr>
        <p:txBody>
          <a:bodyPr wrap="none" rtlCol="0">
            <a:spAutoFit/>
          </a:bodyPr>
          <a:lstStyle/>
          <a:p>
            <a:r>
              <a:rPr lang="en-US" dirty="0" smtClean="0"/>
              <a:t>Palmer Station</a:t>
            </a:r>
            <a:endParaRPr lang="en-US" dirty="0"/>
          </a:p>
        </p:txBody>
      </p:sp>
      <p:sp>
        <p:nvSpPr>
          <p:cNvPr id="23" name="TextBox 22"/>
          <p:cNvSpPr txBox="1"/>
          <p:nvPr/>
        </p:nvSpPr>
        <p:spPr>
          <a:xfrm>
            <a:off x="241300" y="2273300"/>
            <a:ext cx="369888" cy="400110"/>
          </a:xfrm>
          <a:prstGeom prst="rect">
            <a:avLst/>
          </a:prstGeom>
          <a:noFill/>
        </p:spPr>
        <p:txBody>
          <a:bodyPr wrap="none" rtlCol="0">
            <a:spAutoFit/>
          </a:bodyPr>
          <a:lstStyle/>
          <a:p>
            <a:r>
              <a:rPr lang="en-US" sz="2000" dirty="0" smtClean="0">
                <a:solidFill>
                  <a:schemeClr val="bg1"/>
                </a:solidFill>
              </a:rPr>
              <a:t>N</a:t>
            </a:r>
            <a:endParaRPr lang="en-US" sz="2000" dirty="0">
              <a:solidFill>
                <a:schemeClr val="bg1"/>
              </a:solidFill>
            </a:endParaRPr>
          </a:p>
        </p:txBody>
      </p:sp>
      <p:cxnSp>
        <p:nvCxnSpPr>
          <p:cNvPr id="24" name="Straight Arrow Connector 23"/>
          <p:cNvCxnSpPr/>
          <p:nvPr/>
        </p:nvCxnSpPr>
        <p:spPr>
          <a:xfrm rot="5400000" flipH="1" flipV="1">
            <a:off x="228600" y="2159000"/>
            <a:ext cx="355600" cy="1588"/>
          </a:xfrm>
          <a:prstGeom prst="straightConnector1">
            <a:avLst/>
          </a:prstGeom>
          <a:ln w="38100">
            <a:solidFill>
              <a:schemeClr val="bg1"/>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5395912" y="463490"/>
            <a:ext cx="369888" cy="400110"/>
          </a:xfrm>
          <a:prstGeom prst="rect">
            <a:avLst/>
          </a:prstGeom>
          <a:noFill/>
          <a:ln>
            <a:noFill/>
          </a:ln>
        </p:spPr>
        <p:txBody>
          <a:bodyPr wrap="none" rtlCol="0">
            <a:spAutoFit/>
          </a:bodyPr>
          <a:lstStyle/>
          <a:p>
            <a:r>
              <a:rPr lang="en-US" sz="2000" dirty="0" smtClean="0"/>
              <a:t>N</a:t>
            </a:r>
            <a:endParaRPr lang="en-US" sz="2000" dirty="0"/>
          </a:p>
        </p:txBody>
      </p:sp>
      <p:cxnSp>
        <p:nvCxnSpPr>
          <p:cNvPr id="26" name="Straight Arrow Connector 25"/>
          <p:cNvCxnSpPr/>
          <p:nvPr/>
        </p:nvCxnSpPr>
        <p:spPr>
          <a:xfrm rot="5400000" flipH="1" flipV="1">
            <a:off x="5383212" y="349190"/>
            <a:ext cx="355600" cy="1588"/>
          </a:xfrm>
          <a:prstGeom prst="straightConnector1">
            <a:avLst/>
          </a:prstGeom>
          <a:ln w="381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rot="1813892">
            <a:off x="1979453" y="3913068"/>
            <a:ext cx="584200" cy="876768"/>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descr="a03.jpg"/>
          <p:cNvPicPr>
            <a:picLocks noChangeAspect="1"/>
          </p:cNvPicPr>
          <p:nvPr/>
        </p:nvPicPr>
        <p:blipFill>
          <a:blip r:embed="rId3"/>
          <a:stretch>
            <a:fillRect/>
          </a:stretch>
        </p:blipFill>
        <p:spPr>
          <a:xfrm>
            <a:off x="0" y="898236"/>
            <a:ext cx="9144000" cy="5061527"/>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600AM_SurfaceCurrents_codar_7_1_141020.png"/>
          <p:cNvPicPr>
            <a:picLocks noChangeAspect="1"/>
          </p:cNvPicPr>
          <p:nvPr/>
        </p:nvPicPr>
        <p:blipFill rotWithShape="1">
          <a:blip r:embed="rId2">
            <a:extLst>
              <a:ext uri="{28A0092B-C50C-407E-A947-70E740481C1C}">
                <a14:useLocalDpi xmlns:a14="http://schemas.microsoft.com/office/drawing/2010/main" val="0"/>
              </a:ext>
            </a:extLst>
          </a:blip>
          <a:srcRect l="7246"/>
          <a:stretch/>
        </p:blipFill>
        <p:spPr>
          <a:xfrm>
            <a:off x="0" y="1600200"/>
            <a:ext cx="4876800" cy="5257800"/>
          </a:xfrm>
          <a:prstGeom prst="rect">
            <a:avLst/>
          </a:prstGeom>
        </p:spPr>
      </p:pic>
      <p:pic>
        <p:nvPicPr>
          <p:cNvPr id="2" name="Picture 1" descr="600AM_ConvergenceZones_codar_7_3_141020.png"/>
          <p:cNvPicPr>
            <a:picLocks noChangeAspect="1"/>
          </p:cNvPicPr>
          <p:nvPr/>
        </p:nvPicPr>
        <p:blipFill rotWithShape="1">
          <a:blip r:embed="rId3">
            <a:extLst>
              <a:ext uri="{28A0092B-C50C-407E-A947-70E740481C1C}">
                <a14:useLocalDpi xmlns:a14="http://schemas.microsoft.com/office/drawing/2010/main" val="0"/>
              </a:ext>
            </a:extLst>
          </a:blip>
          <a:srcRect r="2784"/>
          <a:stretch/>
        </p:blipFill>
        <p:spPr>
          <a:xfrm>
            <a:off x="4282686" y="1600200"/>
            <a:ext cx="4861314" cy="5257800"/>
          </a:xfrm>
          <a:prstGeom prst="rect">
            <a:avLst/>
          </a:prstGeom>
        </p:spPr>
      </p:pic>
      <p:sp>
        <p:nvSpPr>
          <p:cNvPr id="7" name="Title 6"/>
          <p:cNvSpPr>
            <a:spLocks noGrp="1"/>
          </p:cNvSpPr>
          <p:nvPr>
            <p:ph type="title"/>
          </p:nvPr>
        </p:nvSpPr>
        <p:spPr>
          <a:xfrm>
            <a:off x="13093" y="274638"/>
            <a:ext cx="9130907" cy="1143000"/>
          </a:xfrm>
        </p:spPr>
        <p:txBody>
          <a:bodyPr>
            <a:noAutofit/>
          </a:bodyPr>
          <a:lstStyle/>
          <a:p>
            <a:r>
              <a:rPr lang="en-US" sz="3200" dirty="0" smtClean="0"/>
              <a:t>Surface Currents &amp; Convergence Zone Maps</a:t>
            </a:r>
            <a:endParaRPr lang="en-US" sz="3200" dirty="0"/>
          </a:p>
        </p:txBody>
      </p:sp>
      <p:sp>
        <p:nvSpPr>
          <p:cNvPr id="8" name="TextBox 7"/>
          <p:cNvSpPr txBox="1"/>
          <p:nvPr/>
        </p:nvSpPr>
        <p:spPr>
          <a:xfrm>
            <a:off x="7009651" y="5847834"/>
            <a:ext cx="1352241" cy="369332"/>
          </a:xfrm>
          <a:prstGeom prst="rect">
            <a:avLst/>
          </a:prstGeom>
          <a:solidFill>
            <a:schemeClr val="bg1"/>
          </a:solidFill>
        </p:spPr>
        <p:txBody>
          <a:bodyPr wrap="none" rtlCol="0">
            <a:spAutoFit/>
          </a:bodyPr>
          <a:lstStyle/>
          <a:p>
            <a:r>
              <a:rPr lang="en-US" dirty="0" smtClean="0"/>
              <a:t>Divergence</a:t>
            </a:r>
            <a:endParaRPr lang="en-US" dirty="0"/>
          </a:p>
        </p:txBody>
      </p:sp>
      <p:sp>
        <p:nvSpPr>
          <p:cNvPr id="9" name="TextBox 8"/>
          <p:cNvSpPr txBox="1"/>
          <p:nvPr/>
        </p:nvSpPr>
        <p:spPr>
          <a:xfrm>
            <a:off x="6804179" y="2043668"/>
            <a:ext cx="1557713" cy="369332"/>
          </a:xfrm>
          <a:prstGeom prst="rect">
            <a:avLst/>
          </a:prstGeom>
          <a:solidFill>
            <a:schemeClr val="bg1"/>
          </a:solidFill>
        </p:spPr>
        <p:txBody>
          <a:bodyPr wrap="none" rtlCol="0">
            <a:spAutoFit/>
          </a:bodyPr>
          <a:lstStyle/>
          <a:p>
            <a:r>
              <a:rPr lang="en-US" dirty="0" smtClean="0"/>
              <a:t>Convergence</a:t>
            </a:r>
            <a:endParaRPr lang="en-US" dirty="0"/>
          </a:p>
        </p:txBody>
      </p:sp>
      <p:cxnSp>
        <p:nvCxnSpPr>
          <p:cNvPr id="13" name="Straight Arrow Connector 12"/>
          <p:cNvCxnSpPr/>
          <p:nvPr/>
        </p:nvCxnSpPr>
        <p:spPr>
          <a:xfrm>
            <a:off x="8278587" y="2235200"/>
            <a:ext cx="274320" cy="1588"/>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8278587" y="6056312"/>
            <a:ext cx="274320" cy="1588"/>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0AM_ConvergenceZones_codar_7_3_141020.png"/>
          <p:cNvPicPr>
            <a:picLocks noChangeAspect="1"/>
          </p:cNvPicPr>
          <p:nvPr/>
        </p:nvPicPr>
        <p:blipFill rotWithShape="1">
          <a:blip r:embed="rId2">
            <a:extLst>
              <a:ext uri="{28A0092B-C50C-407E-A947-70E740481C1C}">
                <a14:useLocalDpi xmlns:a14="http://schemas.microsoft.com/office/drawing/2010/main" val="0"/>
              </a:ext>
            </a:extLst>
          </a:blip>
          <a:srcRect l="82593" t="5926" r="3889" b="9259"/>
          <a:stretch/>
        </p:blipFill>
        <p:spPr>
          <a:xfrm rot="5400000">
            <a:off x="3926864" y="1302736"/>
            <a:ext cx="1389072" cy="8715000"/>
          </a:xfrm>
          <a:prstGeom prst="rect">
            <a:avLst/>
          </a:prstGeom>
        </p:spPr>
      </p:pic>
      <p:sp>
        <p:nvSpPr>
          <p:cNvPr id="7" name="Title 6"/>
          <p:cNvSpPr>
            <a:spLocks noGrp="1"/>
          </p:cNvSpPr>
          <p:nvPr>
            <p:ph type="title"/>
          </p:nvPr>
        </p:nvSpPr>
        <p:spPr>
          <a:xfrm>
            <a:off x="0" y="274638"/>
            <a:ext cx="9144000" cy="1143000"/>
          </a:xfrm>
        </p:spPr>
        <p:txBody>
          <a:bodyPr>
            <a:noAutofit/>
          </a:bodyPr>
          <a:lstStyle/>
          <a:p>
            <a:r>
              <a:rPr lang="en-US" sz="3200" dirty="0" smtClean="0"/>
              <a:t>Surface Currents &amp; Convergence Zone Maps</a:t>
            </a:r>
            <a:endParaRPr lang="en-US" sz="3200" dirty="0"/>
          </a:p>
        </p:txBody>
      </p:sp>
      <p:sp>
        <p:nvSpPr>
          <p:cNvPr id="8" name="Content Placeholder 7"/>
          <p:cNvSpPr>
            <a:spLocks noGrp="1"/>
          </p:cNvSpPr>
          <p:nvPr>
            <p:ph sz="quarter" idx="1"/>
          </p:nvPr>
        </p:nvSpPr>
        <p:spPr/>
        <p:txBody>
          <a:bodyPr/>
          <a:lstStyle/>
          <a:p>
            <a:pPr>
              <a:spcAft>
                <a:spcPts val="4200"/>
              </a:spcAft>
            </a:pPr>
            <a:r>
              <a:rPr lang="en-US" dirty="0" smtClean="0"/>
              <a:t>When was your map created (what time and date did the data come from)?</a:t>
            </a:r>
          </a:p>
          <a:p>
            <a:pPr>
              <a:spcAft>
                <a:spcPts val="4200"/>
              </a:spcAft>
            </a:pPr>
            <a:r>
              <a:rPr lang="en-US" dirty="0" smtClean="0"/>
              <a:t>Did you observe any convergence zones (two darkest </a:t>
            </a:r>
            <a:r>
              <a:rPr lang="en-US" dirty="0" smtClean="0"/>
              <a:t>orange colors</a:t>
            </a:r>
            <a:r>
              <a:rPr lang="en-US" dirty="0" smtClean="0"/>
              <a:t>) on your map? If so, where was it?</a:t>
            </a:r>
            <a:endParaRPr lang="en-US" dirty="0"/>
          </a:p>
        </p:txBody>
      </p:sp>
      <p:sp>
        <p:nvSpPr>
          <p:cNvPr id="5" name="Left Brace 4"/>
          <p:cNvSpPr/>
          <p:nvPr/>
        </p:nvSpPr>
        <p:spPr>
          <a:xfrm rot="5400000">
            <a:off x="7315200" y="3700472"/>
            <a:ext cx="609600" cy="2413000"/>
          </a:xfrm>
          <a:prstGeom prst="leftBrace">
            <a:avLst/>
          </a:prstGeom>
          <a:ln w="38100">
            <a:solidFill>
              <a:srgbClr val="FF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g0_basemap_geomap.png"/>
          <p:cNvPicPr>
            <a:picLocks noChangeAspect="1"/>
          </p:cNvPicPr>
          <p:nvPr/>
        </p:nvPicPr>
        <p:blipFill rotWithShape="1">
          <a:blip r:embed="rId2">
            <a:extLst>
              <a:ext uri="{28A0092B-C50C-407E-A947-70E740481C1C}">
                <a14:useLocalDpi xmlns:a14="http://schemas.microsoft.com/office/drawing/2010/main" val="0"/>
              </a:ext>
            </a:extLst>
          </a:blip>
          <a:srcRect l="9074" t="3147" r="10926" b="6482"/>
          <a:stretch/>
        </p:blipFill>
        <p:spPr>
          <a:xfrm>
            <a:off x="1536492" y="0"/>
            <a:ext cx="6071016" cy="6858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Questions</a:t>
            </a:r>
            <a:endParaRPr lang="en-US" dirty="0"/>
          </a:p>
        </p:txBody>
      </p:sp>
      <p:sp>
        <p:nvSpPr>
          <p:cNvPr id="3" name="Content Placeholder 2"/>
          <p:cNvSpPr>
            <a:spLocks noGrp="1"/>
          </p:cNvSpPr>
          <p:nvPr>
            <p:ph sz="quarter" idx="1"/>
          </p:nvPr>
        </p:nvSpPr>
        <p:spPr/>
        <p:txBody>
          <a:bodyPr/>
          <a:lstStyle/>
          <a:p>
            <a:pPr marL="514350" indent="-514350">
              <a:spcAft>
                <a:spcPts val="4200"/>
              </a:spcAft>
              <a:buFont typeface="+mj-lt"/>
              <a:buAutoNum type="arabicPeriod"/>
            </a:pPr>
            <a:r>
              <a:rPr lang="en-US" dirty="0" smtClean="0"/>
              <a:t>What are convergence zones and where can they be </a:t>
            </a:r>
            <a:r>
              <a:rPr lang="en-US" smtClean="0"/>
              <a:t>found?</a:t>
            </a: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Questions</a:t>
            </a:r>
            <a:endParaRPr lang="en-US" dirty="0"/>
          </a:p>
        </p:txBody>
      </p:sp>
      <p:sp>
        <p:nvSpPr>
          <p:cNvPr id="3" name="Content Placeholder 2"/>
          <p:cNvSpPr>
            <a:spLocks noGrp="1"/>
          </p:cNvSpPr>
          <p:nvPr>
            <p:ph sz="quarter" idx="1"/>
          </p:nvPr>
        </p:nvSpPr>
        <p:spPr/>
        <p:txBody>
          <a:bodyPr/>
          <a:lstStyle/>
          <a:p>
            <a:pPr marL="514350" indent="-514350">
              <a:spcAft>
                <a:spcPts val="4200"/>
              </a:spcAft>
              <a:buFont typeface="+mj-lt"/>
              <a:buAutoNum type="arabicPeriod"/>
            </a:pPr>
            <a:r>
              <a:rPr lang="en-US" dirty="0" smtClean="0"/>
              <a:t>What are convergence zones and where can they be found?</a:t>
            </a:r>
          </a:p>
          <a:p>
            <a:pPr marL="514350" indent="-514350">
              <a:spcAft>
                <a:spcPts val="4200"/>
              </a:spcAft>
              <a:buFont typeface="+mj-lt"/>
              <a:buAutoNum type="arabicPeriod"/>
            </a:pPr>
            <a:r>
              <a:rPr lang="en-US" dirty="0" smtClean="0"/>
              <a:t>How can convergence zones impact the ecology of an area?</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ePanConvergenceDrawOn_140206.png"/>
          <p:cNvPicPr>
            <a:picLocks noChangeAspect="1"/>
          </p:cNvPicPr>
          <p:nvPr/>
        </p:nvPicPr>
        <p:blipFill>
          <a:blip r:embed="rId2"/>
          <a:stretch>
            <a:fillRect/>
          </a:stretch>
        </p:blipFill>
        <p:spPr>
          <a:xfrm>
            <a:off x="76200" y="432816"/>
            <a:ext cx="8991600" cy="599236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Student Observations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arth.jpg"/>
          <p:cNvPicPr>
            <a:picLocks noChangeAspect="1"/>
          </p:cNvPicPr>
          <p:nvPr/>
        </p:nvPicPr>
        <p:blipFill>
          <a:blip r:embed="rId2">
            <a:alphaModFix amt="70000"/>
          </a:blip>
          <a:srcRect l="15458" r="12958" b="4074"/>
          <a:stretch>
            <a:fillRect/>
          </a:stretch>
        </p:blipFill>
        <p:spPr>
          <a:xfrm>
            <a:off x="0" y="-22927"/>
            <a:ext cx="9144000" cy="6892654"/>
          </a:xfrm>
          <a:prstGeom prst="rect">
            <a:avLst/>
          </a:prstGeom>
        </p:spPr>
      </p:pic>
      <p:sp>
        <p:nvSpPr>
          <p:cNvPr id="3" name="Content Placeholder 2"/>
          <p:cNvSpPr>
            <a:spLocks noGrp="1"/>
          </p:cNvSpPr>
          <p:nvPr>
            <p:ph sz="quarter" idx="1"/>
          </p:nvPr>
        </p:nvSpPr>
        <p:spPr>
          <a:xfrm>
            <a:off x="457200" y="469900"/>
            <a:ext cx="8229600" cy="6045200"/>
          </a:xfrm>
          <a:solidFill>
            <a:schemeClr val="bg1">
              <a:alpha val="15000"/>
            </a:schemeClr>
          </a:solidFill>
        </p:spPr>
        <p:txBody>
          <a:bodyPr anchor="ctr">
            <a:normAutofit/>
          </a:bodyPr>
          <a:lstStyle/>
          <a:p>
            <a:pPr>
              <a:spcAft>
                <a:spcPts val="1800"/>
              </a:spcAft>
            </a:pPr>
            <a:r>
              <a:rPr lang="en-US" dirty="0" smtClean="0">
                <a:solidFill>
                  <a:schemeClr val="bg1"/>
                </a:solidFill>
              </a:rPr>
              <a:t>Do you think something similar could happen with water and things floating in the water in the ocean to what we observed with the confetti?</a:t>
            </a:r>
          </a:p>
          <a:p>
            <a:pPr>
              <a:spcAft>
                <a:spcPts val="1800"/>
              </a:spcAft>
            </a:pPr>
            <a:r>
              <a:rPr lang="en-US" dirty="0" smtClean="0">
                <a:solidFill>
                  <a:schemeClr val="bg1"/>
                </a:solidFill>
              </a:rPr>
              <a:t>Where could something like this happen on Earth?</a:t>
            </a:r>
          </a:p>
          <a:p>
            <a:pPr>
              <a:spcAft>
                <a:spcPts val="1800"/>
              </a:spcAft>
            </a:pPr>
            <a:r>
              <a:rPr lang="en-US" dirty="0" smtClean="0">
                <a:solidFill>
                  <a:schemeClr val="bg1"/>
                </a:solidFill>
              </a:rPr>
              <a:t>How could we, or scientists in general, know that this is happening in the ocean? What kids of data could we collect?</a:t>
            </a:r>
            <a:endParaRPr lang="en-US"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v132001_large.jpg"/>
          <p:cNvPicPr>
            <a:picLocks noChangeAspect="1"/>
          </p:cNvPicPr>
          <p:nvPr/>
        </p:nvPicPr>
        <p:blipFill>
          <a:blip r:embed="rId3"/>
          <a:stretch>
            <a:fillRect/>
          </a:stretch>
        </p:blipFill>
        <p:spPr>
          <a:xfrm>
            <a:off x="2000250" y="0"/>
            <a:ext cx="5143500" cy="6858000"/>
          </a:xfrm>
          <a:prstGeom prst="rect">
            <a:avLst/>
          </a:prstGeom>
        </p:spPr>
      </p:pic>
      <p:sp>
        <p:nvSpPr>
          <p:cNvPr id="5" name="Oval 4"/>
          <p:cNvSpPr/>
          <p:nvPr/>
        </p:nvSpPr>
        <p:spPr>
          <a:xfrm rot="16807739">
            <a:off x="1674328" y="608750"/>
            <a:ext cx="2799193" cy="1463705"/>
          </a:xfrm>
          <a:prstGeom prst="ellipse">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ct202001_large.jpg"/>
          <p:cNvPicPr>
            <a:picLocks noChangeAspect="1"/>
          </p:cNvPicPr>
          <p:nvPr/>
        </p:nvPicPr>
        <p:blipFill>
          <a:blip r:embed="rId3"/>
          <a:stretch>
            <a:fillRect/>
          </a:stretch>
        </p:blipFill>
        <p:spPr>
          <a:xfrm>
            <a:off x="0" y="0"/>
            <a:ext cx="9144000" cy="6858000"/>
          </a:xfrm>
          <a:prstGeom prst="rect">
            <a:avLst/>
          </a:prstGeom>
        </p:spPr>
      </p:pic>
      <p:sp>
        <p:nvSpPr>
          <p:cNvPr id="5" name="Oval 4"/>
          <p:cNvSpPr/>
          <p:nvPr/>
        </p:nvSpPr>
        <p:spPr>
          <a:xfrm>
            <a:off x="1765300" y="1879600"/>
            <a:ext cx="4864100" cy="1739900"/>
          </a:xfrm>
          <a:prstGeom prst="ellipse">
            <a:avLst/>
          </a:prstGeom>
          <a:noFill/>
          <a:ln w="635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jelaasradar.png"/>
          <p:cNvPicPr>
            <a:picLocks noChangeAspect="1"/>
          </p:cNvPicPr>
          <p:nvPr/>
        </p:nvPicPr>
        <p:blipFill>
          <a:blip r:embed="rId3"/>
          <a:stretch>
            <a:fillRect/>
          </a:stretch>
        </p:blipFill>
        <p:spPr>
          <a:xfrm>
            <a:off x="1761973" y="0"/>
            <a:ext cx="5620054" cy="6858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bari1.png"/>
          <p:cNvPicPr>
            <a:picLocks noChangeAspect="1"/>
          </p:cNvPicPr>
          <p:nvPr/>
        </p:nvPicPr>
        <p:blipFill>
          <a:blip r:embed="rId3"/>
          <a:srcRect l="11806" t="7500" r="52500" b="10417"/>
          <a:stretch>
            <a:fillRect/>
          </a:stretch>
        </p:blipFill>
        <p:spPr>
          <a:xfrm>
            <a:off x="0" y="1676697"/>
            <a:ext cx="4572000" cy="3504607"/>
          </a:xfrm>
          <a:prstGeom prst="rect">
            <a:avLst/>
          </a:prstGeom>
        </p:spPr>
      </p:pic>
      <p:sp>
        <p:nvSpPr>
          <p:cNvPr id="6" name="Title 5"/>
          <p:cNvSpPr>
            <a:spLocks noGrp="1"/>
          </p:cNvSpPr>
          <p:nvPr>
            <p:ph type="title"/>
          </p:nvPr>
        </p:nvSpPr>
        <p:spPr>
          <a:xfrm>
            <a:off x="0" y="228600"/>
            <a:ext cx="9144000" cy="990600"/>
          </a:xfrm>
        </p:spPr>
        <p:txBody>
          <a:bodyPr>
            <a:normAutofit/>
          </a:bodyPr>
          <a:lstStyle/>
          <a:p>
            <a:r>
              <a:rPr lang="en-US" dirty="0" smtClean="0"/>
              <a:t>Monterey Bay, CA Surface Currents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bari1.png"/>
          <p:cNvPicPr>
            <a:picLocks noChangeAspect="1"/>
          </p:cNvPicPr>
          <p:nvPr/>
        </p:nvPicPr>
        <p:blipFill>
          <a:blip r:embed="rId3"/>
          <a:srcRect l="11806" t="7500" r="52500" b="10417"/>
          <a:stretch>
            <a:fillRect/>
          </a:stretch>
        </p:blipFill>
        <p:spPr>
          <a:xfrm>
            <a:off x="0" y="1676697"/>
            <a:ext cx="4572000" cy="3504607"/>
          </a:xfrm>
          <a:prstGeom prst="rect">
            <a:avLst/>
          </a:prstGeom>
        </p:spPr>
      </p:pic>
      <p:pic>
        <p:nvPicPr>
          <p:cNvPr id="5" name="Picture 4" descr="mbari1.png"/>
          <p:cNvPicPr>
            <a:picLocks noChangeAspect="1"/>
          </p:cNvPicPr>
          <p:nvPr/>
        </p:nvPicPr>
        <p:blipFill>
          <a:blip r:embed="rId3"/>
          <a:srcRect l="54306" t="7917" r="9722" b="10833"/>
          <a:stretch>
            <a:fillRect/>
          </a:stretch>
        </p:blipFill>
        <p:spPr>
          <a:xfrm>
            <a:off x="4572000" y="1707881"/>
            <a:ext cx="4572000" cy="3442239"/>
          </a:xfrm>
          <a:prstGeom prst="rect">
            <a:avLst/>
          </a:prstGeom>
        </p:spPr>
      </p:pic>
      <p:sp>
        <p:nvSpPr>
          <p:cNvPr id="6" name="Title 5"/>
          <p:cNvSpPr>
            <a:spLocks noGrp="1"/>
          </p:cNvSpPr>
          <p:nvPr>
            <p:ph type="title"/>
          </p:nvPr>
        </p:nvSpPr>
        <p:spPr>
          <a:xfrm>
            <a:off x="0" y="88900"/>
            <a:ext cx="9144000" cy="1143000"/>
          </a:xfrm>
        </p:spPr>
        <p:txBody>
          <a:bodyPr>
            <a:normAutofit fontScale="90000"/>
          </a:bodyPr>
          <a:lstStyle/>
          <a:p>
            <a:r>
              <a:rPr lang="en-US" dirty="0" smtClean="0"/>
              <a:t>Monterey Bay, CA Surface Currents and Convergence/Divergence Zones</a:t>
            </a:r>
            <a:endParaRPr lang="en-US" dirty="0"/>
          </a:p>
        </p:txBody>
      </p:sp>
      <p:sp>
        <p:nvSpPr>
          <p:cNvPr id="7" name="TextBox 6"/>
          <p:cNvSpPr txBox="1"/>
          <p:nvPr/>
        </p:nvSpPr>
        <p:spPr>
          <a:xfrm>
            <a:off x="7215123" y="5079215"/>
            <a:ext cx="1352241" cy="369332"/>
          </a:xfrm>
          <a:prstGeom prst="rect">
            <a:avLst/>
          </a:prstGeom>
          <a:solidFill>
            <a:schemeClr val="bg1"/>
          </a:solidFill>
        </p:spPr>
        <p:txBody>
          <a:bodyPr wrap="none" rtlCol="0">
            <a:spAutoFit/>
          </a:bodyPr>
          <a:lstStyle/>
          <a:p>
            <a:r>
              <a:rPr lang="en-US" dirty="0" smtClean="0"/>
              <a:t>Divergence</a:t>
            </a:r>
            <a:endParaRPr lang="en-US" dirty="0"/>
          </a:p>
        </p:txBody>
      </p:sp>
      <p:sp>
        <p:nvSpPr>
          <p:cNvPr id="8" name="TextBox 7"/>
          <p:cNvSpPr txBox="1"/>
          <p:nvPr/>
        </p:nvSpPr>
        <p:spPr>
          <a:xfrm>
            <a:off x="7009651" y="1338549"/>
            <a:ext cx="1557713" cy="369332"/>
          </a:xfrm>
          <a:prstGeom prst="rect">
            <a:avLst/>
          </a:prstGeom>
          <a:solidFill>
            <a:schemeClr val="bg1"/>
          </a:solidFill>
        </p:spPr>
        <p:txBody>
          <a:bodyPr wrap="none" rtlCol="0">
            <a:spAutoFit/>
          </a:bodyPr>
          <a:lstStyle/>
          <a:p>
            <a:r>
              <a:rPr lang="en-US" dirty="0" smtClean="0"/>
              <a:t>Convergence</a:t>
            </a:r>
            <a:endParaRPr lang="en-US" dirty="0"/>
          </a:p>
        </p:txBody>
      </p:sp>
      <p:cxnSp>
        <p:nvCxnSpPr>
          <p:cNvPr id="9" name="Straight Arrow Connector 8"/>
          <p:cNvCxnSpPr/>
          <p:nvPr/>
        </p:nvCxnSpPr>
        <p:spPr>
          <a:xfrm rot="5400000">
            <a:off x="8245800" y="1793740"/>
            <a:ext cx="527319" cy="1588"/>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16200000" flipV="1">
            <a:off x="8290916" y="5069150"/>
            <a:ext cx="436293" cy="794"/>
          </a:xfrm>
          <a:prstGeom prst="straightConnector1">
            <a:avLst/>
          </a:prstGeom>
          <a:ln w="254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2482</TotalTime>
  <Words>666</Words>
  <Application>Microsoft Macintosh PowerPoint</Application>
  <PresentationFormat>On-screen Show (4:3)</PresentationFormat>
  <Paragraphs>59</Paragraphs>
  <Slides>19</Slides>
  <Notes>13</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Median</vt:lpstr>
      <vt:lpstr>PowerPoint Presentation</vt:lpstr>
      <vt:lpstr>PowerPoint Presentation</vt:lpstr>
      <vt:lpstr>Student Observations</vt:lpstr>
      <vt:lpstr>PowerPoint Presentation</vt:lpstr>
      <vt:lpstr>PowerPoint Presentation</vt:lpstr>
      <vt:lpstr>PowerPoint Presentation</vt:lpstr>
      <vt:lpstr>PowerPoint Presentation</vt:lpstr>
      <vt:lpstr>Monterey Bay, CA Surface Currents</vt:lpstr>
      <vt:lpstr>Monterey Bay, CA Surface Currents and Convergence/Divergence Zones</vt:lpstr>
      <vt:lpstr>Monterey Bay, CA Surface Currents and Convergence/Divergence Zones</vt:lpstr>
      <vt:lpstr>PowerPoint Presentation</vt:lpstr>
      <vt:lpstr>PowerPoint Presentation</vt:lpstr>
      <vt:lpstr>PowerPoint Presentation</vt:lpstr>
      <vt:lpstr>PowerPoint Presentation</vt:lpstr>
      <vt:lpstr>Surface Currents &amp; Convergence Zone Maps</vt:lpstr>
      <vt:lpstr>Surface Currents &amp; Convergence Zone Maps</vt:lpstr>
      <vt:lpstr>PowerPoint Presentation</vt:lpstr>
      <vt:lpstr>Daily Questions</vt:lpstr>
      <vt:lpstr>Daily Questions</vt:lpstr>
    </vt:vector>
  </TitlesOfParts>
  <Company>Stanford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your presentation</dc:title>
  <dc:creator>Kristin Hunter-Thomson</dc:creator>
  <cp:lastModifiedBy>Kristin Hunter-Thomson</cp:lastModifiedBy>
  <cp:revision>78</cp:revision>
  <dcterms:created xsi:type="dcterms:W3CDTF">2014-09-29T18:30:44Z</dcterms:created>
  <dcterms:modified xsi:type="dcterms:W3CDTF">2014-10-28T19:34:10Z</dcterms:modified>
</cp:coreProperties>
</file>