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5" r:id="rId6"/>
    <p:sldId id="267" r:id="rId7"/>
    <p:sldId id="268" r:id="rId8"/>
    <p:sldId id="264" r:id="rId9"/>
    <p:sldId id="266" r:id="rId10"/>
    <p:sldId id="262" r:id="rId11"/>
  </p:sldIdLst>
  <p:sldSz cx="9144000" cy="5143500" type="screen16x9"/>
  <p:notesSz cx="6858000" cy="9144000"/>
  <p:embeddedFontLst>
    <p:embeddedFont>
      <p:font typeface="Cambria" panose="02040503050406030204" pitchFamily="18" charset="0"/>
      <p:regular r:id="rId13"/>
      <p:bold r:id="rId14"/>
      <p:italic r:id="rId15"/>
      <p:boldItalic r:id="rId16"/>
    </p:embeddedFont>
    <p:embeddedFont>
      <p:font typeface="Maven Pro" panose="020B0604020202020204" charset="0"/>
      <p:regular r:id="rId17"/>
      <p:bold r:id="rId18"/>
    </p:embeddedFont>
    <p:embeddedFont>
      <p:font typeface="Merriweather" panose="020B0604020202020204" charset="0"/>
      <p:regular r:id="rId19"/>
      <p:bold r:id="rId20"/>
      <p:italic r:id="rId21"/>
      <p:boldItalic r:id="rId22"/>
    </p:embeddedFont>
    <p:embeddedFont>
      <p:font typeface="Nunito"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queline Galell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C80A6F-DBB9-456E-A575-0A697A4F8C47}">
  <a:tblStyle styleId="{00C80A6F-DBB9-456E-A575-0A697A4F8C4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52" y="1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594896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2967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33db4c41d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33db4c41d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slide is to help students create questions that can be answered from the data sets provided in the next lesson. The students will be able to revise their work later on, this is just to help them get their ideas together and start a conversation!</a:t>
            </a:r>
            <a:endParaRPr/>
          </a:p>
        </p:txBody>
      </p:sp>
    </p:spTree>
    <p:extLst>
      <p:ext uri="{BB962C8B-B14F-4D97-AF65-F5344CB8AC3E}">
        <p14:creationId xmlns:p14="http://schemas.microsoft.com/office/powerpoint/2010/main" val="390560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5ebba905e5_0_2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5ebba905e5_0_2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535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5ebba905e5_0_2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5ebba905e5_0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Have students discuss if they think that this is a “good” testable question using the information from the previous slide about testable questions. Have students brainstorm on how they could improve the question. An example of what this could look like is at the end of the slideshow. </a:t>
            </a:r>
            <a:endParaRPr/>
          </a:p>
        </p:txBody>
      </p:sp>
    </p:spTree>
    <p:extLst>
      <p:ext uri="{BB962C8B-B14F-4D97-AF65-F5344CB8AC3E}">
        <p14:creationId xmlns:p14="http://schemas.microsoft.com/office/powerpoint/2010/main" val="4124219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5ebba905e5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5ebba905e5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introducing the SMART questions, students will revisit the previous question on the next slide and use these points to revise the question to produce a “SMART” testable question. Each student will also receive a copy of the “SMART question” points to keep and reference. </a:t>
            </a:r>
            <a:endParaRPr/>
          </a:p>
        </p:txBody>
      </p:sp>
    </p:spTree>
    <p:extLst>
      <p:ext uri="{BB962C8B-B14F-4D97-AF65-F5344CB8AC3E}">
        <p14:creationId xmlns:p14="http://schemas.microsoft.com/office/powerpoint/2010/main" val="281414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3db4c41d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3db4c4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of what the students can create when brainstorming. There is no correct answer here and this process can be done in student notebooks or any way you can engage your students. </a:t>
            </a:r>
            <a:endParaRPr/>
          </a:p>
        </p:txBody>
      </p:sp>
    </p:spTree>
    <p:extLst>
      <p:ext uri="{BB962C8B-B14F-4D97-AF65-F5344CB8AC3E}">
        <p14:creationId xmlns:p14="http://schemas.microsoft.com/office/powerpoint/2010/main" val="1411713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3db4c41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3db4c4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of what the students can create when brainstorming. There is no correct answer here and this process can be done in student notebooks or any way you can engage your students. </a:t>
            </a:r>
            <a:endParaRPr/>
          </a:p>
        </p:txBody>
      </p:sp>
    </p:spTree>
    <p:extLst>
      <p:ext uri="{BB962C8B-B14F-4D97-AF65-F5344CB8AC3E}">
        <p14:creationId xmlns:p14="http://schemas.microsoft.com/office/powerpoint/2010/main" val="339183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3db4c41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3db4c4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of what the students can create when brainstorming. There is no correct answer here and this process can be done in student notebooks or any way you can engage your students. </a:t>
            </a:r>
            <a:endParaRPr/>
          </a:p>
        </p:txBody>
      </p:sp>
    </p:spTree>
    <p:extLst>
      <p:ext uri="{BB962C8B-B14F-4D97-AF65-F5344CB8AC3E}">
        <p14:creationId xmlns:p14="http://schemas.microsoft.com/office/powerpoint/2010/main" val="319535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33db4c41dc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33db4c41dc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Give students time to revise and rewrite their testable question under their old question or on the back of their white paper. Keep the post-its and white paper together.</a:t>
            </a:r>
            <a:endParaRPr/>
          </a:p>
        </p:txBody>
      </p:sp>
    </p:spTree>
    <p:extLst>
      <p:ext uri="{BB962C8B-B14F-4D97-AF65-F5344CB8AC3E}">
        <p14:creationId xmlns:p14="http://schemas.microsoft.com/office/powerpoint/2010/main" val="1402465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3db4c41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3db4c4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of what the students can create when brainstorming. There is no correct answer here and this process can be done in student notebooks or any way you can engage your students. </a:t>
            </a:r>
            <a:endParaRPr/>
          </a:p>
        </p:txBody>
      </p:sp>
    </p:spTree>
    <p:extLst>
      <p:ext uri="{BB962C8B-B14F-4D97-AF65-F5344CB8AC3E}">
        <p14:creationId xmlns:p14="http://schemas.microsoft.com/office/powerpoint/2010/main" val="1052684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384250" y="1858143"/>
            <a:ext cx="62130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dirty="0">
                <a:latin typeface="Merriweather"/>
                <a:ea typeface="Merriweather"/>
                <a:cs typeface="Merriweather"/>
                <a:sym typeface="Merriweather"/>
              </a:rPr>
              <a:t>Revising </a:t>
            </a:r>
            <a:br>
              <a:rPr lang="en" sz="4800" dirty="0">
                <a:latin typeface="Merriweather"/>
                <a:ea typeface="Merriweather"/>
                <a:cs typeface="Merriweather"/>
                <a:sym typeface="Merriweather"/>
              </a:rPr>
            </a:br>
            <a:r>
              <a:rPr lang="en" sz="4800" dirty="0">
                <a:latin typeface="Merriweather"/>
                <a:ea typeface="Merriweather"/>
                <a:cs typeface="Merriweather"/>
                <a:sym typeface="Merriweather"/>
              </a:rPr>
              <a:t>Testable Questions</a:t>
            </a:r>
            <a:endParaRPr sz="4800" dirty="0">
              <a:latin typeface="Merriweather"/>
              <a:ea typeface="Merriweather"/>
              <a:cs typeface="Merriweather"/>
              <a:sym typeface="Merriweathe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19"/>
          <p:cNvSpPr txBox="1">
            <a:spLocks noGrp="1"/>
          </p:cNvSpPr>
          <p:nvPr>
            <p:ph type="title"/>
          </p:nvPr>
        </p:nvSpPr>
        <p:spPr>
          <a:xfrm>
            <a:off x="537175" y="102650"/>
            <a:ext cx="7869600" cy="76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Merriweather"/>
                <a:ea typeface="Merriweather"/>
                <a:cs typeface="Merriweather"/>
                <a:sym typeface="Merriweather"/>
              </a:rPr>
              <a:t>Revise your Testable Question!</a:t>
            </a:r>
            <a:endParaRPr sz="3600" dirty="0">
              <a:latin typeface="Merriweather"/>
              <a:ea typeface="Merriweather"/>
              <a:cs typeface="Merriweather"/>
              <a:sym typeface="Merriweather"/>
            </a:endParaRPr>
          </a:p>
          <a:p>
            <a:pPr marL="0" marR="0" lvl="0" indent="0" algn="ctr" rtl="0">
              <a:lnSpc>
                <a:spcPct val="100000"/>
              </a:lnSpc>
              <a:spcBef>
                <a:spcPts val="0"/>
              </a:spcBef>
              <a:spcAft>
                <a:spcPts val="0"/>
              </a:spcAft>
              <a:buNone/>
            </a:pPr>
            <a:endParaRPr dirty="0">
              <a:latin typeface="Merriweather"/>
              <a:ea typeface="Merriweather"/>
              <a:cs typeface="Merriweather"/>
              <a:sym typeface="Merriweather"/>
            </a:endParaRPr>
          </a:p>
        </p:txBody>
      </p:sp>
      <p:sp>
        <p:nvSpPr>
          <p:cNvPr id="320" name="Google Shape;320;p19"/>
          <p:cNvSpPr txBox="1"/>
          <p:nvPr/>
        </p:nvSpPr>
        <p:spPr>
          <a:xfrm>
            <a:off x="1480200" y="718500"/>
            <a:ext cx="6183600" cy="87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latin typeface="Nunito"/>
                <a:ea typeface="Nunito"/>
                <a:cs typeface="Nunito"/>
                <a:sym typeface="Nunito"/>
              </a:rPr>
              <a:t>Use this information to help you revise your testable question with your group.</a:t>
            </a:r>
            <a:endParaRPr sz="2400" dirty="0">
              <a:latin typeface="Nunito"/>
              <a:ea typeface="Nunito"/>
              <a:cs typeface="Nunito"/>
              <a:sym typeface="Nunito"/>
            </a:endParaRPr>
          </a:p>
        </p:txBody>
      </p:sp>
      <p:graphicFrame>
        <p:nvGraphicFramePr>
          <p:cNvPr id="321" name="Google Shape;321;p19"/>
          <p:cNvGraphicFramePr/>
          <p:nvPr/>
        </p:nvGraphicFramePr>
        <p:xfrm>
          <a:off x="952500" y="1841575"/>
          <a:ext cx="7239000" cy="2621220"/>
        </p:xfrm>
        <a:graphic>
          <a:graphicData uri="http://schemas.openxmlformats.org/drawingml/2006/table">
            <a:tbl>
              <a:tblPr>
                <a:noFill/>
                <a:tableStyleId>{00C80A6F-DBB9-456E-A575-0A697A4F8C47}</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473000">
                <a:tc>
                  <a:txBody>
                    <a:bodyPr/>
                    <a:lstStyle/>
                    <a:p>
                      <a:pPr marL="0" lvl="0" indent="0" algn="ctr" rtl="0">
                        <a:spcBef>
                          <a:spcPts val="0"/>
                        </a:spcBef>
                        <a:spcAft>
                          <a:spcPts val="0"/>
                        </a:spcAft>
                        <a:buNone/>
                      </a:pPr>
                      <a:r>
                        <a:rPr lang="en" sz="2800"/>
                        <a:t>Gliders</a:t>
                      </a:r>
                      <a:endParaRPr sz="2800"/>
                    </a:p>
                  </a:txBody>
                  <a:tcPr marL="91425" marR="91425" marT="91425" marB="91425"/>
                </a:tc>
                <a:tc>
                  <a:txBody>
                    <a:bodyPr/>
                    <a:lstStyle/>
                    <a:p>
                      <a:pPr marL="0" lvl="0" indent="0" algn="ctr" rtl="0">
                        <a:spcBef>
                          <a:spcPts val="0"/>
                        </a:spcBef>
                        <a:spcAft>
                          <a:spcPts val="0"/>
                        </a:spcAft>
                        <a:buNone/>
                      </a:pPr>
                      <a:r>
                        <a:rPr lang="en" sz="2800"/>
                        <a:t>HF Radar</a:t>
                      </a:r>
                      <a:endParaRPr sz="2800"/>
                    </a:p>
                  </a:txBody>
                  <a:tcPr marL="91425" marR="91425" marT="91425" marB="91425"/>
                </a:tc>
                <a:tc>
                  <a:txBody>
                    <a:bodyPr/>
                    <a:lstStyle/>
                    <a:p>
                      <a:pPr marL="0" lvl="0" indent="0" algn="ctr" rtl="0">
                        <a:spcBef>
                          <a:spcPts val="0"/>
                        </a:spcBef>
                        <a:spcAft>
                          <a:spcPts val="0"/>
                        </a:spcAft>
                        <a:buNone/>
                      </a:pPr>
                      <a:r>
                        <a:rPr lang="en" sz="2800"/>
                        <a:t>Penguins</a:t>
                      </a:r>
                      <a:endParaRPr sz="28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sz="2000"/>
                        <a:t>Water temperature, water density, optical backscatter, salinity, water current, wind speed, depth</a:t>
                      </a:r>
                      <a:endParaRPr sz="2000"/>
                    </a:p>
                  </a:txBody>
                  <a:tcPr marL="91425" marR="91425" marT="91425" marB="91425"/>
                </a:tc>
                <a:tc>
                  <a:txBody>
                    <a:bodyPr/>
                    <a:lstStyle/>
                    <a:p>
                      <a:pPr marL="0" lvl="0" indent="0" algn="l" rtl="0">
                        <a:spcBef>
                          <a:spcPts val="0"/>
                        </a:spcBef>
                        <a:spcAft>
                          <a:spcPts val="0"/>
                        </a:spcAft>
                        <a:buNone/>
                      </a:pPr>
                      <a:r>
                        <a:rPr lang="en" sz="2000"/>
                        <a:t>Longitude, latitude, current speed, current direction</a:t>
                      </a:r>
                      <a:endParaRPr sz="2000"/>
                    </a:p>
                  </a:txBody>
                  <a:tcPr marL="91425" marR="91425" marT="91425" marB="91425"/>
                </a:tc>
                <a:tc>
                  <a:txBody>
                    <a:bodyPr/>
                    <a:lstStyle/>
                    <a:p>
                      <a:pPr marL="0" lvl="0" indent="0" algn="l" rtl="0">
                        <a:spcBef>
                          <a:spcPts val="0"/>
                        </a:spcBef>
                        <a:spcAft>
                          <a:spcPts val="0"/>
                        </a:spcAft>
                        <a:buNone/>
                      </a:pPr>
                      <a:r>
                        <a:rPr lang="en" sz="2000"/>
                        <a:t>Male/female, species, nest location,longitude, latitude, date, dive depth, foraging depth, behavior</a:t>
                      </a:r>
                      <a:endParaRPr sz="20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4"/>
          <p:cNvSpPr txBox="1">
            <a:spLocks noGrp="1"/>
          </p:cNvSpPr>
          <p:nvPr>
            <p:ph type="title"/>
          </p:nvPr>
        </p:nvSpPr>
        <p:spPr>
          <a:xfrm>
            <a:off x="1101225" y="700350"/>
            <a:ext cx="7595700" cy="277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Merriweather"/>
                <a:ea typeface="Merriweather"/>
                <a:cs typeface="Merriweather"/>
                <a:sym typeface="Merriweather"/>
              </a:rPr>
              <a:t>Testable questions are created through an iterative process. </a:t>
            </a:r>
            <a:br>
              <a:rPr lang="en" dirty="0">
                <a:latin typeface="Merriweather"/>
                <a:ea typeface="Merriweather"/>
                <a:cs typeface="Merriweather"/>
                <a:sym typeface="Merriweather"/>
              </a:rPr>
            </a:br>
            <a:br>
              <a:rPr lang="en" dirty="0">
                <a:latin typeface="Merriweather"/>
                <a:ea typeface="Merriweather"/>
                <a:cs typeface="Merriweather"/>
                <a:sym typeface="Merriweather"/>
              </a:rPr>
            </a:br>
            <a:r>
              <a:rPr lang="en" dirty="0">
                <a:latin typeface="Merriweather"/>
                <a:ea typeface="Merriweather"/>
                <a:cs typeface="Merriweather"/>
                <a:sym typeface="Merriweather"/>
              </a:rPr>
              <a:t>The init</a:t>
            </a:r>
            <a:r>
              <a:rPr lang="en-US" dirty="0" err="1">
                <a:latin typeface="Merriweather"/>
                <a:ea typeface="Merriweather"/>
                <a:cs typeface="Merriweather"/>
                <a:sym typeface="Merriweather"/>
              </a:rPr>
              <a:t>i</a:t>
            </a:r>
            <a:r>
              <a:rPr lang="en" dirty="0">
                <a:latin typeface="Merriweather"/>
                <a:ea typeface="Merriweather"/>
                <a:cs typeface="Merriweather"/>
                <a:sym typeface="Merriweather"/>
              </a:rPr>
              <a:t>al thought or question is revisited and refined several times.</a:t>
            </a:r>
            <a:br>
              <a:rPr lang="en" dirty="0">
                <a:latin typeface="Merriweather"/>
                <a:ea typeface="Merriweather"/>
                <a:cs typeface="Merriweather"/>
                <a:sym typeface="Merriweather"/>
              </a:rPr>
            </a:br>
            <a:br>
              <a:rPr lang="en" dirty="0">
                <a:latin typeface="Merriweather"/>
                <a:ea typeface="Merriweather"/>
                <a:cs typeface="Merriweather"/>
                <a:sym typeface="Merriweather"/>
              </a:rPr>
            </a:br>
            <a:r>
              <a:rPr lang="en" dirty="0">
                <a:latin typeface="Merriweather"/>
                <a:ea typeface="Merriweather"/>
                <a:cs typeface="Merriweather"/>
                <a:sym typeface="Merriweather"/>
              </a:rPr>
              <a:t>            In the last lesson, you started here:</a:t>
            </a:r>
            <a:endParaRPr dirty="0">
              <a:latin typeface="Merriweather"/>
              <a:ea typeface="Merriweather"/>
              <a:cs typeface="Merriweather"/>
              <a:sym typeface="Merriweather"/>
            </a:endParaRPr>
          </a:p>
          <a:p>
            <a:pPr marL="0" lvl="0" indent="0" algn="l" rtl="0">
              <a:spcBef>
                <a:spcPts val="0"/>
              </a:spcBef>
              <a:spcAft>
                <a:spcPts val="0"/>
              </a:spcAft>
              <a:buNone/>
            </a:pPr>
            <a:endParaRPr dirty="0">
              <a:latin typeface="Merriweather"/>
              <a:ea typeface="Merriweather"/>
              <a:cs typeface="Merriweather"/>
              <a:sym typeface="Merriweather"/>
            </a:endParaRPr>
          </a:p>
        </p:txBody>
      </p:sp>
      <p:sp>
        <p:nvSpPr>
          <p:cNvPr id="283" name="Google Shape;283;p14"/>
          <p:cNvSpPr txBox="1"/>
          <p:nvPr/>
        </p:nvSpPr>
        <p:spPr>
          <a:xfrm rot="-695100">
            <a:off x="617798" y="2403818"/>
            <a:ext cx="1262316" cy="14714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600">
                <a:solidFill>
                  <a:srgbClr val="3D85C6"/>
                </a:solidFill>
                <a:latin typeface="Nunito"/>
                <a:ea typeface="Nunito"/>
                <a:cs typeface="Nunito"/>
                <a:sym typeface="Nunito"/>
              </a:rPr>
              <a:t>?</a:t>
            </a:r>
            <a:endParaRPr sz="9600">
              <a:solidFill>
                <a:srgbClr val="3D85C6"/>
              </a:solidFill>
              <a:latin typeface="Nunito"/>
              <a:ea typeface="Nunito"/>
              <a:cs typeface="Nunito"/>
              <a:sym typeface="Nunito"/>
            </a:endParaRPr>
          </a:p>
        </p:txBody>
      </p:sp>
      <p:sp>
        <p:nvSpPr>
          <p:cNvPr id="284" name="Google Shape;284;p14"/>
          <p:cNvSpPr txBox="1"/>
          <p:nvPr/>
        </p:nvSpPr>
        <p:spPr>
          <a:xfrm rot="-695264">
            <a:off x="1328068" y="3101628"/>
            <a:ext cx="1067865" cy="125649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0">
                <a:solidFill>
                  <a:srgbClr val="A64D79"/>
                </a:solidFill>
                <a:latin typeface="Nunito"/>
                <a:ea typeface="Nunito"/>
                <a:cs typeface="Nunito"/>
                <a:sym typeface="Nunito"/>
              </a:rPr>
              <a:t>?</a:t>
            </a:r>
            <a:endParaRPr sz="8000">
              <a:solidFill>
                <a:srgbClr val="A64D79"/>
              </a:solidFill>
              <a:latin typeface="Nunito"/>
              <a:ea typeface="Nunito"/>
              <a:cs typeface="Nunito"/>
              <a:sym typeface="Nunito"/>
            </a:endParaRPr>
          </a:p>
        </p:txBody>
      </p:sp>
      <p:sp>
        <p:nvSpPr>
          <p:cNvPr id="285" name="Google Shape;285;p14"/>
          <p:cNvSpPr txBox="1"/>
          <p:nvPr/>
        </p:nvSpPr>
        <p:spPr>
          <a:xfrm rot="-695100">
            <a:off x="617798" y="3588018"/>
            <a:ext cx="1262316" cy="14714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6000">
                <a:solidFill>
                  <a:srgbClr val="E06666"/>
                </a:solidFill>
                <a:latin typeface="Nunito"/>
                <a:ea typeface="Nunito"/>
                <a:cs typeface="Nunito"/>
                <a:sym typeface="Nunito"/>
              </a:rPr>
              <a:t>?</a:t>
            </a:r>
            <a:endParaRPr sz="6000">
              <a:solidFill>
                <a:srgbClr val="E06666"/>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15"/>
          <p:cNvSpPr txBox="1">
            <a:spLocks noGrp="1"/>
          </p:cNvSpPr>
          <p:nvPr>
            <p:ph type="title"/>
          </p:nvPr>
        </p:nvSpPr>
        <p:spPr>
          <a:xfrm>
            <a:off x="899800" y="700350"/>
            <a:ext cx="7595700" cy="277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a:latin typeface="Merriweather"/>
                <a:ea typeface="Merriweather"/>
                <a:cs typeface="Merriweather"/>
                <a:sym typeface="Merriweather"/>
              </a:rPr>
              <a:t>How does water temperature change over time?</a:t>
            </a:r>
            <a:endParaRPr sz="4800">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16"/>
          <p:cNvSpPr txBox="1">
            <a:spLocks noGrp="1"/>
          </p:cNvSpPr>
          <p:nvPr>
            <p:ph type="title"/>
          </p:nvPr>
        </p:nvSpPr>
        <p:spPr>
          <a:xfrm>
            <a:off x="637225" y="171750"/>
            <a:ext cx="8433600" cy="48000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3000" dirty="0">
                <a:solidFill>
                  <a:srgbClr val="000000"/>
                </a:solidFill>
                <a:latin typeface="Cambria"/>
                <a:ea typeface="Cambria"/>
                <a:cs typeface="Cambria"/>
                <a:sym typeface="Cambria"/>
              </a:rPr>
              <a:t>Then you applied SMART</a:t>
            </a:r>
            <a:endParaRPr sz="3000" b="0" dirty="0">
              <a:solidFill>
                <a:srgbClr val="000000"/>
              </a:solidFill>
              <a:latin typeface="Cambria"/>
              <a:ea typeface="Cambria"/>
              <a:cs typeface="Cambria"/>
              <a:sym typeface="Cambria"/>
            </a:endParaRPr>
          </a:p>
          <a:p>
            <a:pPr marL="457200" lvl="0" indent="0" algn="l" rtl="0">
              <a:lnSpc>
                <a:spcPct val="115000"/>
              </a:lnSpc>
              <a:spcBef>
                <a:spcPts val="0"/>
              </a:spcBef>
              <a:spcAft>
                <a:spcPts val="0"/>
              </a:spcAft>
              <a:buNone/>
            </a:pPr>
            <a:br>
              <a:rPr lang="en" sz="2300" dirty="0">
                <a:solidFill>
                  <a:srgbClr val="000000"/>
                </a:solidFill>
                <a:latin typeface="Cambria"/>
                <a:ea typeface="Cambria"/>
                <a:cs typeface="Cambria"/>
                <a:sym typeface="Cambria"/>
              </a:rPr>
            </a:br>
            <a:br>
              <a:rPr lang="en" sz="2300" dirty="0">
                <a:solidFill>
                  <a:srgbClr val="000000"/>
                </a:solidFill>
                <a:latin typeface="Cambria"/>
                <a:ea typeface="Cambria"/>
                <a:cs typeface="Cambria"/>
                <a:sym typeface="Cambria"/>
              </a:rPr>
            </a:br>
            <a:r>
              <a:rPr lang="en" sz="2300" dirty="0">
                <a:solidFill>
                  <a:srgbClr val="000000"/>
                </a:solidFill>
                <a:latin typeface="Cambria"/>
                <a:ea typeface="Cambria"/>
                <a:cs typeface="Cambria"/>
                <a:sym typeface="Cambria"/>
              </a:rPr>
              <a:t>S</a:t>
            </a:r>
            <a:r>
              <a:rPr lang="en" sz="2000" b="0" dirty="0">
                <a:solidFill>
                  <a:srgbClr val="000000"/>
                </a:solidFill>
                <a:latin typeface="Cambria"/>
                <a:ea typeface="Cambria"/>
                <a:cs typeface="Cambria"/>
                <a:sym typeface="Cambria"/>
              </a:rPr>
              <a:t>pecific – How, What, When, Who, or Which, (not Why, Is, or Does).</a:t>
            </a:r>
            <a:endParaRPr sz="2000" b="0" dirty="0">
              <a:solidFill>
                <a:srgbClr val="000000"/>
              </a:solidFill>
              <a:latin typeface="Cambria"/>
              <a:ea typeface="Cambria"/>
              <a:cs typeface="Cambria"/>
              <a:sym typeface="Cambria"/>
            </a:endParaRPr>
          </a:p>
          <a:p>
            <a:pPr marL="457200" lvl="0" indent="0" algn="l" rtl="0">
              <a:lnSpc>
                <a:spcPct val="115000"/>
              </a:lnSpc>
              <a:spcBef>
                <a:spcPts val="0"/>
              </a:spcBef>
              <a:spcAft>
                <a:spcPts val="0"/>
              </a:spcAft>
              <a:buNone/>
            </a:pPr>
            <a:r>
              <a:rPr lang="en" sz="2300" dirty="0">
                <a:solidFill>
                  <a:srgbClr val="000000"/>
                </a:solidFill>
                <a:latin typeface="Cambria"/>
                <a:ea typeface="Cambria"/>
                <a:cs typeface="Cambria"/>
                <a:sym typeface="Cambria"/>
              </a:rPr>
              <a:t>M</a:t>
            </a:r>
            <a:r>
              <a:rPr lang="en" sz="2000" b="0" dirty="0">
                <a:solidFill>
                  <a:srgbClr val="000000"/>
                </a:solidFill>
                <a:latin typeface="Cambria"/>
                <a:ea typeface="Cambria"/>
                <a:cs typeface="Cambria"/>
                <a:sym typeface="Cambria"/>
              </a:rPr>
              <a:t>easureable – Datasets required</a:t>
            </a:r>
            <a:endParaRPr sz="2000" b="0" dirty="0">
              <a:solidFill>
                <a:srgbClr val="000000"/>
              </a:solidFill>
              <a:latin typeface="Cambria"/>
              <a:ea typeface="Cambria"/>
              <a:cs typeface="Cambria"/>
              <a:sym typeface="Cambria"/>
            </a:endParaRPr>
          </a:p>
          <a:p>
            <a:pPr marL="457200" lvl="0" indent="0" algn="l" rtl="0">
              <a:lnSpc>
                <a:spcPct val="115000"/>
              </a:lnSpc>
              <a:spcBef>
                <a:spcPts val="0"/>
              </a:spcBef>
              <a:spcAft>
                <a:spcPts val="0"/>
              </a:spcAft>
              <a:buNone/>
            </a:pPr>
            <a:r>
              <a:rPr lang="en" sz="2300" dirty="0">
                <a:solidFill>
                  <a:srgbClr val="000000"/>
                </a:solidFill>
                <a:latin typeface="Cambria"/>
                <a:ea typeface="Cambria"/>
                <a:cs typeface="Cambria"/>
                <a:sym typeface="Cambria"/>
              </a:rPr>
              <a:t>A</a:t>
            </a:r>
            <a:r>
              <a:rPr lang="en" sz="2000" b="0" dirty="0">
                <a:solidFill>
                  <a:srgbClr val="000000"/>
                </a:solidFill>
                <a:latin typeface="Cambria"/>
                <a:ea typeface="Cambria"/>
                <a:cs typeface="Cambria"/>
                <a:sym typeface="Cambria"/>
              </a:rPr>
              <a:t>chievable - the question is able to be investigated with data</a:t>
            </a:r>
            <a:br>
              <a:rPr lang="en" sz="2000" b="0" dirty="0">
                <a:solidFill>
                  <a:srgbClr val="000000"/>
                </a:solidFill>
                <a:latin typeface="Cambria"/>
                <a:ea typeface="Cambria"/>
                <a:cs typeface="Cambria"/>
                <a:sym typeface="Cambria"/>
              </a:rPr>
            </a:br>
            <a:r>
              <a:rPr lang="en" sz="2300" dirty="0">
                <a:solidFill>
                  <a:srgbClr val="000000"/>
                </a:solidFill>
                <a:latin typeface="Cambria"/>
                <a:ea typeface="Cambria"/>
                <a:cs typeface="Cambria"/>
                <a:sym typeface="Cambria"/>
              </a:rPr>
              <a:t>R</a:t>
            </a:r>
            <a:r>
              <a:rPr lang="en" sz="2000" b="0" dirty="0">
                <a:solidFill>
                  <a:srgbClr val="000000"/>
                </a:solidFill>
                <a:latin typeface="Cambria"/>
                <a:ea typeface="Cambria"/>
                <a:cs typeface="Cambria"/>
                <a:sym typeface="Cambria"/>
              </a:rPr>
              <a:t>elevant – why you care about asking the question</a:t>
            </a:r>
            <a:endParaRPr sz="2000" b="0" dirty="0">
              <a:solidFill>
                <a:srgbClr val="000000"/>
              </a:solidFill>
              <a:latin typeface="Cambria"/>
              <a:ea typeface="Cambria"/>
              <a:cs typeface="Cambria"/>
              <a:sym typeface="Cambria"/>
            </a:endParaRPr>
          </a:p>
          <a:p>
            <a:pPr marL="457200" lvl="0" indent="0" algn="l" rtl="0">
              <a:lnSpc>
                <a:spcPct val="115000"/>
              </a:lnSpc>
              <a:spcBef>
                <a:spcPts val="0"/>
              </a:spcBef>
              <a:spcAft>
                <a:spcPts val="0"/>
              </a:spcAft>
              <a:buNone/>
            </a:pPr>
            <a:r>
              <a:rPr lang="en" sz="2300" dirty="0">
                <a:solidFill>
                  <a:srgbClr val="000000"/>
                </a:solidFill>
                <a:latin typeface="Cambria"/>
                <a:ea typeface="Cambria"/>
                <a:cs typeface="Cambria"/>
                <a:sym typeface="Cambria"/>
              </a:rPr>
              <a:t>T</a:t>
            </a:r>
            <a:r>
              <a:rPr lang="en" sz="2000" b="0" dirty="0">
                <a:solidFill>
                  <a:srgbClr val="000000"/>
                </a:solidFill>
                <a:latin typeface="Cambria"/>
                <a:ea typeface="Cambria"/>
                <a:cs typeface="Cambria"/>
                <a:sym typeface="Cambria"/>
              </a:rPr>
              <a:t>emporally and Spatially bound – when and where the data are coming from to answer the question</a:t>
            </a:r>
            <a:endParaRPr sz="2000" dirty="0">
              <a:latin typeface="Merriweather"/>
              <a:ea typeface="Merriweather"/>
              <a:cs typeface="Merriweather"/>
              <a:sym typeface="Merriweathe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2"/>
          <p:cNvSpPr txBox="1">
            <a:spLocks noGrp="1"/>
          </p:cNvSpPr>
          <p:nvPr>
            <p:ph type="title"/>
          </p:nvPr>
        </p:nvSpPr>
        <p:spPr>
          <a:xfrm>
            <a:off x="913225" y="592925"/>
            <a:ext cx="7595700" cy="277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latin typeface="Merriweather"/>
                <a:ea typeface="Merriweather"/>
                <a:cs typeface="Merriweather"/>
                <a:sym typeface="Merriweather"/>
              </a:rPr>
              <a:t>How does the average daily water temperature in Palmer Deep change over a year?</a:t>
            </a:r>
            <a:endParaRPr sz="4800" dirty="0">
              <a:latin typeface="Merriweather"/>
              <a:ea typeface="Merriweather"/>
              <a:cs typeface="Merriweather"/>
              <a:sym typeface="Merriweathe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2"/>
          <p:cNvSpPr txBox="1">
            <a:spLocks noGrp="1"/>
          </p:cNvSpPr>
          <p:nvPr>
            <p:ph type="title"/>
          </p:nvPr>
        </p:nvSpPr>
        <p:spPr>
          <a:xfrm>
            <a:off x="913225" y="592925"/>
            <a:ext cx="7595700" cy="277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latin typeface="Merriweather"/>
                <a:ea typeface="Merriweather"/>
                <a:cs typeface="Merriweather"/>
                <a:sym typeface="Merriweather"/>
              </a:rPr>
              <a:t>How does the average daily water temperature in Palmer Deep change over a year?</a:t>
            </a:r>
            <a:endParaRPr sz="4800" dirty="0">
              <a:latin typeface="Merriweather"/>
              <a:ea typeface="Merriweather"/>
              <a:cs typeface="Merriweather"/>
              <a:sym typeface="Merriweather"/>
            </a:endParaRPr>
          </a:p>
        </p:txBody>
      </p:sp>
      <p:sp>
        <p:nvSpPr>
          <p:cNvPr id="2" name="TextBox 1"/>
          <p:cNvSpPr txBox="1"/>
          <p:nvPr/>
        </p:nvSpPr>
        <p:spPr>
          <a:xfrm>
            <a:off x="2501976" y="4033194"/>
            <a:ext cx="4418197" cy="584775"/>
          </a:xfrm>
          <a:prstGeom prst="rect">
            <a:avLst/>
          </a:prstGeom>
          <a:noFill/>
        </p:spPr>
        <p:txBody>
          <a:bodyPr wrap="none" rtlCol="0">
            <a:spAutoFit/>
          </a:bodyPr>
          <a:lstStyle/>
          <a:p>
            <a:r>
              <a:rPr lang="en-US" sz="3200" b="1" dirty="0">
                <a:solidFill>
                  <a:schemeClr val="accent6">
                    <a:lumMod val="75000"/>
                  </a:schemeClr>
                </a:solidFill>
              </a:rPr>
              <a:t>Still not quite there….</a:t>
            </a:r>
          </a:p>
        </p:txBody>
      </p:sp>
    </p:spTree>
    <p:extLst>
      <p:ext uri="{BB962C8B-B14F-4D97-AF65-F5344CB8AC3E}">
        <p14:creationId xmlns:p14="http://schemas.microsoft.com/office/powerpoint/2010/main" val="148684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2"/>
          <p:cNvSpPr txBox="1">
            <a:spLocks noGrp="1"/>
          </p:cNvSpPr>
          <p:nvPr>
            <p:ph type="title"/>
          </p:nvPr>
        </p:nvSpPr>
        <p:spPr>
          <a:xfrm>
            <a:off x="913225" y="592925"/>
            <a:ext cx="7595700" cy="277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solidFill>
                  <a:srgbClr val="FF0000"/>
                </a:solidFill>
                <a:latin typeface="Merriweather"/>
                <a:ea typeface="Merriweather"/>
                <a:cs typeface="Merriweather"/>
                <a:sym typeface="Merriweather"/>
              </a:rPr>
              <a:t>How</a:t>
            </a:r>
            <a:r>
              <a:rPr lang="en" sz="4800" dirty="0">
                <a:latin typeface="Merriweather"/>
                <a:ea typeface="Merriweather"/>
                <a:cs typeface="Merriweather"/>
                <a:sym typeface="Merriweather"/>
              </a:rPr>
              <a:t> does the average daily water temperature in Palmer Deep change over a </a:t>
            </a:r>
            <a:r>
              <a:rPr lang="en" sz="4800" dirty="0">
                <a:solidFill>
                  <a:srgbClr val="FF0000"/>
                </a:solidFill>
                <a:latin typeface="Merriweather"/>
                <a:ea typeface="Merriweather"/>
                <a:cs typeface="Merriweather"/>
                <a:sym typeface="Merriweather"/>
              </a:rPr>
              <a:t>year</a:t>
            </a:r>
            <a:r>
              <a:rPr lang="en" sz="4800" dirty="0">
                <a:latin typeface="Merriweather"/>
                <a:ea typeface="Merriweather"/>
                <a:cs typeface="Merriweather"/>
                <a:sym typeface="Merriweather"/>
              </a:rPr>
              <a:t>?</a:t>
            </a:r>
            <a:endParaRPr sz="4800" dirty="0">
              <a:latin typeface="Merriweather"/>
              <a:ea typeface="Merriweather"/>
              <a:cs typeface="Merriweather"/>
              <a:sym typeface="Merriweather"/>
            </a:endParaRPr>
          </a:p>
        </p:txBody>
      </p:sp>
      <p:sp>
        <p:nvSpPr>
          <p:cNvPr id="3" name="TextBox 2"/>
          <p:cNvSpPr txBox="1"/>
          <p:nvPr/>
        </p:nvSpPr>
        <p:spPr>
          <a:xfrm>
            <a:off x="1267504" y="4369480"/>
            <a:ext cx="3443571" cy="707886"/>
          </a:xfrm>
          <a:prstGeom prst="rect">
            <a:avLst/>
          </a:prstGeom>
          <a:noFill/>
        </p:spPr>
        <p:txBody>
          <a:bodyPr wrap="none" rtlCol="0">
            <a:spAutoFit/>
          </a:bodyPr>
          <a:lstStyle/>
          <a:p>
            <a:r>
              <a:rPr lang="en-US" sz="2000" dirty="0">
                <a:solidFill>
                  <a:schemeClr val="accent6">
                    <a:lumMod val="75000"/>
                  </a:schemeClr>
                </a:solidFill>
              </a:rPr>
              <a:t>We really are after a “what” </a:t>
            </a:r>
          </a:p>
          <a:p>
            <a:r>
              <a:rPr lang="en-US" sz="2000" dirty="0">
                <a:solidFill>
                  <a:schemeClr val="accent6">
                    <a:lumMod val="75000"/>
                  </a:schemeClr>
                </a:solidFill>
              </a:rPr>
              <a:t>or a “why” here…not a “how”</a:t>
            </a:r>
          </a:p>
        </p:txBody>
      </p:sp>
      <p:sp>
        <p:nvSpPr>
          <p:cNvPr id="5" name="Curved Right Arrow 4"/>
          <p:cNvSpPr/>
          <p:nvPr/>
        </p:nvSpPr>
        <p:spPr>
          <a:xfrm>
            <a:off x="92869" y="1092994"/>
            <a:ext cx="1278731" cy="3957637"/>
          </a:xfrm>
          <a:prstGeom prst="curved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5419942" y="3796792"/>
            <a:ext cx="3371436" cy="1015663"/>
          </a:xfrm>
          <a:prstGeom prst="rect">
            <a:avLst/>
          </a:prstGeom>
          <a:noFill/>
        </p:spPr>
        <p:txBody>
          <a:bodyPr wrap="none" rtlCol="0">
            <a:spAutoFit/>
          </a:bodyPr>
          <a:lstStyle/>
          <a:p>
            <a:r>
              <a:rPr lang="en-US" sz="2000" dirty="0">
                <a:solidFill>
                  <a:schemeClr val="accent6">
                    <a:lumMod val="75000"/>
                  </a:schemeClr>
                </a:solidFill>
              </a:rPr>
              <a:t>Is one year of measurement</a:t>
            </a:r>
          </a:p>
          <a:p>
            <a:r>
              <a:rPr lang="en-US" sz="2000" dirty="0">
                <a:solidFill>
                  <a:schemeClr val="accent6">
                    <a:lumMod val="75000"/>
                  </a:schemeClr>
                </a:solidFill>
              </a:rPr>
              <a:t>enough to tell use anything </a:t>
            </a:r>
          </a:p>
          <a:p>
            <a:r>
              <a:rPr lang="en-US" sz="2000" dirty="0">
                <a:solidFill>
                  <a:schemeClr val="accent6">
                    <a:lumMod val="75000"/>
                  </a:schemeClr>
                </a:solidFill>
              </a:rPr>
              <a:t>about a natural system?</a:t>
            </a:r>
          </a:p>
        </p:txBody>
      </p:sp>
      <p:sp>
        <p:nvSpPr>
          <p:cNvPr id="6" name="Curved Left Arrow 5"/>
          <p:cNvSpPr/>
          <p:nvPr/>
        </p:nvSpPr>
        <p:spPr>
          <a:xfrm>
            <a:off x="6496665" y="3303639"/>
            <a:ext cx="361335" cy="508819"/>
          </a:xfrm>
          <a:prstGeom prst="curvedLef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6085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1"/>
          <p:cNvSpPr txBox="1">
            <a:spLocks noGrp="1"/>
          </p:cNvSpPr>
          <p:nvPr>
            <p:ph type="title"/>
          </p:nvPr>
        </p:nvSpPr>
        <p:spPr>
          <a:xfrm>
            <a:off x="525450" y="567375"/>
            <a:ext cx="8245500" cy="73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latin typeface="Merriweather"/>
                <a:ea typeface="Merriweather"/>
                <a:cs typeface="Merriweather"/>
                <a:sym typeface="Merriweather"/>
              </a:rPr>
              <a:t>Revise your Testable Question</a:t>
            </a:r>
            <a:endParaRPr sz="3600">
              <a:latin typeface="Merriweather"/>
              <a:ea typeface="Merriweather"/>
              <a:cs typeface="Merriweather"/>
              <a:sym typeface="Merriweather"/>
            </a:endParaRPr>
          </a:p>
          <a:p>
            <a:pPr marL="0" marR="0" lvl="0" indent="0" algn="ctr" rtl="0">
              <a:lnSpc>
                <a:spcPct val="100000"/>
              </a:lnSpc>
              <a:spcBef>
                <a:spcPts val="0"/>
              </a:spcBef>
              <a:spcAft>
                <a:spcPts val="0"/>
              </a:spcAft>
              <a:buNone/>
            </a:pPr>
            <a:endParaRPr>
              <a:latin typeface="Merriweather"/>
              <a:ea typeface="Merriweather"/>
              <a:cs typeface="Merriweather"/>
              <a:sym typeface="Merriweather"/>
            </a:endParaRPr>
          </a:p>
        </p:txBody>
      </p:sp>
      <p:sp>
        <p:nvSpPr>
          <p:cNvPr id="342" name="Google Shape;342;p21"/>
          <p:cNvSpPr txBox="1"/>
          <p:nvPr/>
        </p:nvSpPr>
        <p:spPr>
          <a:xfrm>
            <a:off x="1301905" y="1415513"/>
            <a:ext cx="6183600" cy="1206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latin typeface="Nunito"/>
                <a:ea typeface="Nunito"/>
                <a:cs typeface="Nunito"/>
                <a:sym typeface="Nunito"/>
              </a:rPr>
              <a:t>Given feedback from your group and from the Gallery Walk exercise, revise your question again.</a:t>
            </a:r>
            <a:endParaRPr sz="2400" dirty="0">
              <a:latin typeface="Nunito"/>
              <a:ea typeface="Nunito"/>
              <a:cs typeface="Nunito"/>
              <a:sym typeface="Nunito"/>
            </a:endParaRPr>
          </a:p>
        </p:txBody>
      </p:sp>
      <p:sp>
        <p:nvSpPr>
          <p:cNvPr id="343" name="Google Shape;343;p21"/>
          <p:cNvSpPr txBox="1"/>
          <p:nvPr/>
        </p:nvSpPr>
        <p:spPr>
          <a:xfrm rot="-695100">
            <a:off x="7746798" y="768593"/>
            <a:ext cx="1262316" cy="14714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600">
                <a:solidFill>
                  <a:srgbClr val="3D85C6"/>
                </a:solidFill>
                <a:latin typeface="Nunito"/>
                <a:ea typeface="Nunito"/>
                <a:cs typeface="Nunito"/>
                <a:sym typeface="Nunito"/>
              </a:rPr>
              <a:t>?</a:t>
            </a:r>
            <a:endParaRPr sz="9600">
              <a:solidFill>
                <a:srgbClr val="3D85C6"/>
              </a:solidFill>
              <a:latin typeface="Nunito"/>
              <a:ea typeface="Nunito"/>
              <a:cs typeface="Nunito"/>
              <a:sym typeface="Nunito"/>
            </a:endParaRPr>
          </a:p>
        </p:txBody>
      </p:sp>
      <p:sp>
        <p:nvSpPr>
          <p:cNvPr id="344" name="Google Shape;344;p21"/>
          <p:cNvSpPr txBox="1"/>
          <p:nvPr/>
        </p:nvSpPr>
        <p:spPr>
          <a:xfrm rot="-695264">
            <a:off x="7474418" y="1475428"/>
            <a:ext cx="1067865" cy="125649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0">
                <a:solidFill>
                  <a:srgbClr val="A64D79"/>
                </a:solidFill>
                <a:latin typeface="Nunito"/>
                <a:ea typeface="Nunito"/>
                <a:cs typeface="Nunito"/>
                <a:sym typeface="Nunito"/>
              </a:rPr>
              <a:t>?</a:t>
            </a:r>
            <a:endParaRPr sz="8000">
              <a:solidFill>
                <a:srgbClr val="A64D79"/>
              </a:solidFill>
              <a:latin typeface="Nunito"/>
              <a:ea typeface="Nunito"/>
              <a:cs typeface="Nunito"/>
              <a:sym typeface="Nunito"/>
            </a:endParaRPr>
          </a:p>
        </p:txBody>
      </p:sp>
      <p:sp>
        <p:nvSpPr>
          <p:cNvPr id="345" name="Google Shape;345;p21"/>
          <p:cNvSpPr txBox="1"/>
          <p:nvPr/>
        </p:nvSpPr>
        <p:spPr>
          <a:xfrm rot="-695100">
            <a:off x="8514673" y="1471743"/>
            <a:ext cx="1262316" cy="14714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6000">
                <a:solidFill>
                  <a:srgbClr val="E06666"/>
                </a:solidFill>
                <a:latin typeface="Nunito"/>
                <a:ea typeface="Nunito"/>
                <a:cs typeface="Nunito"/>
                <a:sym typeface="Nunito"/>
              </a:rPr>
              <a:t>?</a:t>
            </a:r>
            <a:endParaRPr sz="6000">
              <a:solidFill>
                <a:srgbClr val="E06666"/>
              </a:solidFill>
              <a:latin typeface="Nunito"/>
              <a:ea typeface="Nunito"/>
              <a:cs typeface="Nunito"/>
              <a:sym typeface="Nunito"/>
            </a:endParaRPr>
          </a:p>
        </p:txBody>
      </p:sp>
      <p:sp>
        <p:nvSpPr>
          <p:cNvPr id="346" name="Google Shape;346;p21"/>
          <p:cNvSpPr/>
          <p:nvPr/>
        </p:nvSpPr>
        <p:spPr>
          <a:xfrm>
            <a:off x="528725" y="2452225"/>
            <a:ext cx="3182814" cy="2377026"/>
          </a:xfrm>
          <a:prstGeom prst="irregularSeal1">
            <a:avLst/>
          </a:prstGeom>
          <a:solidFill>
            <a:srgbClr val="6AA84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47" name="Google Shape;347;p21"/>
          <p:cNvSpPr txBox="1"/>
          <p:nvPr/>
        </p:nvSpPr>
        <p:spPr>
          <a:xfrm>
            <a:off x="801988" y="3195838"/>
            <a:ext cx="2654400" cy="737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dirty="0"/>
              <a:t>Keep the SMART guidelines in mind!</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22"/>
          <p:cNvSpPr txBox="1">
            <a:spLocks noGrp="1"/>
          </p:cNvSpPr>
          <p:nvPr>
            <p:ph type="title"/>
          </p:nvPr>
        </p:nvSpPr>
        <p:spPr>
          <a:xfrm>
            <a:off x="1034668" y="635786"/>
            <a:ext cx="7595700" cy="2775900"/>
          </a:xfrm>
          <a:prstGeom prst="rect">
            <a:avLst/>
          </a:prstGeom>
        </p:spPr>
        <p:txBody>
          <a:bodyPr spcFirstLastPara="1" wrap="square" lIns="91425" tIns="91425" rIns="91425" bIns="91425" anchor="t" anchorCtr="0">
            <a:noAutofit/>
          </a:bodyPr>
          <a:lstStyle/>
          <a:p>
            <a:pPr lvl="0" algn="ctr"/>
            <a:r>
              <a:rPr lang="en-US" sz="4000" dirty="0">
                <a:latin typeface="Merriweather" panose="020B0604020202020204" charset="0"/>
              </a:rPr>
              <a:t>What is the relevance of the relationship between time of year and ocean water temperature in the  Palmer Deep over the past three decades? </a:t>
            </a:r>
            <a:endParaRPr sz="4000" dirty="0">
              <a:latin typeface="Merriweather" panose="020B0604020202020204" charset="0"/>
              <a:ea typeface="Merriweather"/>
              <a:cs typeface="Merriweather"/>
              <a:sym typeface="Merriweather"/>
            </a:endParaRPr>
          </a:p>
        </p:txBody>
      </p:sp>
    </p:spTree>
    <p:extLst>
      <p:ext uri="{BB962C8B-B14F-4D97-AF65-F5344CB8AC3E}">
        <p14:creationId xmlns:p14="http://schemas.microsoft.com/office/powerpoint/2010/main" val="3311193148"/>
      </p:ext>
    </p:extLst>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656</Words>
  <Application>Microsoft Office PowerPoint</Application>
  <PresentationFormat>On-screen Show (16:9)</PresentationFormat>
  <Paragraphs>43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Maven Pro</vt:lpstr>
      <vt:lpstr>Cambria</vt:lpstr>
      <vt:lpstr>Merriweather</vt:lpstr>
      <vt:lpstr>Nunito</vt:lpstr>
      <vt:lpstr>Momentum</vt:lpstr>
      <vt:lpstr>Revising  Testable Questions</vt:lpstr>
      <vt:lpstr>Testable questions are created through an iterative process.   The initial thought or question is revisited and refined several times.              In the last lesson, you started here: </vt:lpstr>
      <vt:lpstr>How does water temperature change over time?</vt:lpstr>
      <vt:lpstr>Then you applied SMART   Specific – How, What, When, Who, or Which, (not Why, Is, or Does). Measureable – Datasets required Achievable - the question is able to be investigated with data Relevant – why you care about asking the question Temporally and Spatially bound – when and where the data are coming from to answer the question</vt:lpstr>
      <vt:lpstr>How does the average daily water temperature in Palmer Deep change over a year?</vt:lpstr>
      <vt:lpstr>How does the average daily water temperature in Palmer Deep change over a year?</vt:lpstr>
      <vt:lpstr>How does the average daily water temperature in Palmer Deep change over a year?</vt:lpstr>
      <vt:lpstr>Revise your Testable Question </vt:lpstr>
      <vt:lpstr>What is the relevance of the relationship between time of year and ocean water temperature in the  Palmer Deep over the past three decades? </vt:lpstr>
      <vt:lpstr>Revise your Testable Question!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Revising  Testable Questions</dc:title>
  <dc:creator>Liesl Hotaling</dc:creator>
  <cp:lastModifiedBy>Devin Busono</cp:lastModifiedBy>
  <cp:revision>9</cp:revision>
  <dcterms:modified xsi:type="dcterms:W3CDTF">2020-08-13T09:55:29Z</dcterms:modified>
</cp:coreProperties>
</file>