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Montserrat SemiBold"/>
      <p:regular r:id="rId12"/>
      <p:bold r:id="rId13"/>
      <p:italic r:id="rId14"/>
      <p:boldItalic r:id="rId15"/>
    </p:embeddedFont>
    <p:embeddedFont>
      <p:font typeface="Montserra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MontserratSemiBold-bold.fntdata"/><Relationship Id="rId12" Type="http://schemas.openxmlformats.org/officeDocument/2006/relationships/font" Target="fonts/Montserrat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SemiBold-boldItalic.fntdata"/><Relationship Id="rId14" Type="http://schemas.openxmlformats.org/officeDocument/2006/relationships/font" Target="fonts/MontserratSemiBold-italic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f23327461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f23327461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A-Melisa Diaz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B-Dr. Rachel Morgan-Kiss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C-Kasey Walsh, and others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D-Bianca Rodriguez Cardona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E-Dr. Michalea King rescue training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23327461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23327461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of penguin population changes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A-Chinstrap penguins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B-Adelie penguin losing adolescent feathers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C-Adelie penguins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D-Gentoo penguins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 Credits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A,B,D-Andrew Corso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C-Kasey Walsh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056f950e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056f950e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A-Small piece of floating sea 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B-Mountains in Antarctica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C-Antarctic glacier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D-Larger piece of floating sea 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images, Kasey Walsh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23327461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f23327461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C-Wandering Albatross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D-Krill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images, Kasey Walsh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23327461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23327461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A-Research boat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B-Sample bottles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C-Tents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D-”Floyd” an imaging robot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E-Hand auger to drill 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 Credits: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&amp; D-Kasey Walsh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B-Bianca Rodriguez-Cardona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C-Stacy Porter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D-Dr. Michalea King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5.jpg"/><Relationship Id="rId2" Type="http://schemas.openxmlformats.org/officeDocument/2006/relationships/image" Target="../media/image29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SemiBold"/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48325" y="4573925"/>
            <a:ext cx="466575" cy="4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800" y="4623778"/>
            <a:ext cx="372137" cy="37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600" y="4623775"/>
            <a:ext cx="1261825" cy="3740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8.jpg"/><Relationship Id="rId5" Type="http://schemas.openxmlformats.org/officeDocument/2006/relationships/image" Target="../media/image27.jpg"/><Relationship Id="rId6" Type="http://schemas.openxmlformats.org/officeDocument/2006/relationships/image" Target="../media/image7.jpg"/><Relationship Id="rId7" Type="http://schemas.openxmlformats.org/officeDocument/2006/relationships/image" Target="../media/image12.jpg"/><Relationship Id="rId8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5.png"/><Relationship Id="rId5" Type="http://schemas.openxmlformats.org/officeDocument/2006/relationships/image" Target="../media/image10.jpg"/><Relationship Id="rId6" Type="http://schemas.openxmlformats.org/officeDocument/2006/relationships/image" Target="../media/image21.png"/><Relationship Id="rId7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13.jpg"/><Relationship Id="rId6" Type="http://schemas.openxmlformats.org/officeDocument/2006/relationships/image" Target="../media/image18.jpg"/><Relationship Id="rId7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image" Target="../media/image17.jpg"/><Relationship Id="rId6" Type="http://schemas.openxmlformats.org/officeDocument/2006/relationships/image" Target="../media/image9.jpg"/><Relationship Id="rId7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image" Target="../media/image22.jpg"/><Relationship Id="rId7" Type="http://schemas.openxmlformats.org/officeDocument/2006/relationships/image" Target="../media/image24.jp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-3525" y="851050"/>
            <a:ext cx="9144000" cy="31557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0" l="258" r="258" t="0"/>
          <a:stretch/>
        </p:blipFill>
        <p:spPr>
          <a:xfrm>
            <a:off x="0" y="416950"/>
            <a:ext cx="7543798" cy="98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b="0" l="517" r="0" t="0"/>
          <a:stretch/>
        </p:blipFill>
        <p:spPr>
          <a:xfrm>
            <a:off x="1306300" y="416950"/>
            <a:ext cx="7543798" cy="981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3"/>
          <p:cNvGrpSpPr/>
          <p:nvPr/>
        </p:nvGrpSpPr>
        <p:grpSpPr>
          <a:xfrm>
            <a:off x="3688838" y="1793925"/>
            <a:ext cx="1737300" cy="1737300"/>
            <a:chOff x="3688838" y="1793925"/>
            <a:chExt cx="1737300" cy="1737300"/>
          </a:xfrm>
        </p:grpSpPr>
        <p:sp>
          <p:nvSpPr>
            <p:cNvPr id="61" name="Google Shape;61;p13"/>
            <p:cNvSpPr/>
            <p:nvPr/>
          </p:nvSpPr>
          <p:spPr>
            <a:xfrm>
              <a:off x="3688838" y="1793925"/>
              <a:ext cx="1737300" cy="1737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" name="Google Shape;62;p13"/>
            <p:cNvPicPr preferRelativeResize="0"/>
            <p:nvPr/>
          </p:nvPicPr>
          <p:blipFill rotWithShape="1">
            <a:blip r:embed="rId4">
              <a:alphaModFix/>
            </a:blip>
            <a:srcRect b="0" l="11698" r="9573" t="-10326"/>
            <a:stretch/>
          </p:blipFill>
          <p:spPr>
            <a:xfrm>
              <a:off x="3688838" y="1793925"/>
              <a:ext cx="1737300" cy="17373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3" name="Google Shape;63;p13"/>
          <p:cNvPicPr preferRelativeResize="0"/>
          <p:nvPr/>
        </p:nvPicPr>
        <p:blipFill rotWithShape="1">
          <a:blip r:embed="rId5">
            <a:alphaModFix/>
          </a:blip>
          <a:srcRect b="0" l="0" r="25501" t="0"/>
          <a:stretch/>
        </p:blipFill>
        <p:spPr>
          <a:xfrm>
            <a:off x="1920188" y="1793928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6">
            <a:alphaModFix/>
          </a:blip>
          <a:srcRect b="15590" l="0" r="0" t="0"/>
          <a:stretch/>
        </p:blipFill>
        <p:spPr>
          <a:xfrm>
            <a:off x="5457470" y="1793926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7">
            <a:alphaModFix/>
          </a:blip>
          <a:srcRect b="1690" l="24133" r="0" t="0"/>
          <a:stretch/>
        </p:blipFill>
        <p:spPr>
          <a:xfrm>
            <a:off x="149325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8">
            <a:alphaModFix/>
          </a:blip>
          <a:srcRect b="0" l="16812" r="18945" t="0"/>
          <a:stretch/>
        </p:blipFill>
        <p:spPr>
          <a:xfrm>
            <a:off x="7226100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>
            <p:ph type="ctrTitle"/>
          </p:nvPr>
        </p:nvSpPr>
        <p:spPr>
          <a:xfrm>
            <a:off x="248325" y="332100"/>
            <a:ext cx="8423400" cy="110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50"/>
              <a:t>What Polar Researcher are You Today?</a:t>
            </a:r>
            <a:endParaRPr sz="3250">
              <a:solidFill>
                <a:schemeClr val="lt1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251810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431115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6055375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74725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655413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242628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420945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5963563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780950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3"/>
          <p:cNvSpPr txBox="1"/>
          <p:nvPr/>
        </p:nvSpPr>
        <p:spPr>
          <a:xfrm>
            <a:off x="771768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-3525" y="851050"/>
            <a:ext cx="9144000" cy="36765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b="0" l="6994" r="0" t="0"/>
          <a:stretch/>
        </p:blipFill>
        <p:spPr>
          <a:xfrm>
            <a:off x="-3525" y="416950"/>
            <a:ext cx="7052426" cy="9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4">
            <a:alphaModFix/>
          </a:blip>
          <a:srcRect b="4726" l="2926" r="5890" t="1868"/>
          <a:stretch/>
        </p:blipFill>
        <p:spPr>
          <a:xfrm>
            <a:off x="2259725" y="1570350"/>
            <a:ext cx="3952500" cy="2777100"/>
          </a:xfrm>
          <a:prstGeom prst="roundRect">
            <a:avLst>
              <a:gd fmla="val 1565" name="adj"/>
            </a:avLst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" name="Google Shape;85;p14"/>
          <p:cNvSpPr txBox="1"/>
          <p:nvPr/>
        </p:nvSpPr>
        <p:spPr>
          <a:xfrm>
            <a:off x="2234925" y="1608750"/>
            <a:ext cx="1516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Adelie</a:t>
            </a:r>
            <a:endParaRPr b="1" sz="26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4206675" y="3868825"/>
            <a:ext cx="1922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Chinstrap</a:t>
            </a:r>
            <a:endParaRPr b="1" sz="26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4512650" y="1608750"/>
            <a:ext cx="172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Gentoo</a:t>
            </a:r>
            <a:endParaRPr b="1" sz="26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4"/>
          <p:cNvSpPr txBox="1"/>
          <p:nvPr>
            <p:ph type="ctrTitle"/>
          </p:nvPr>
        </p:nvSpPr>
        <p:spPr>
          <a:xfrm>
            <a:off x="248325" y="338325"/>
            <a:ext cx="6600600" cy="10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 Graph are You Today?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340150" y="1644375"/>
            <a:ext cx="541500" cy="541500"/>
          </a:xfrm>
          <a:prstGeom prst="ellipse">
            <a:avLst/>
          </a:prstGeom>
          <a:solidFill>
            <a:srgbClr val="F0CB1B"/>
          </a:solidFill>
          <a:ln cap="flat" cmpd="sng" w="19050">
            <a:solidFill>
              <a:srgbClr val="0070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7809800" y="3890575"/>
            <a:ext cx="541500" cy="541500"/>
          </a:xfrm>
          <a:prstGeom prst="ellipse">
            <a:avLst/>
          </a:prstGeom>
          <a:solidFill>
            <a:srgbClr val="F0CB1B"/>
          </a:solidFill>
          <a:ln cap="flat" cmpd="sng" w="19050">
            <a:solidFill>
              <a:srgbClr val="0070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7809800" y="1644375"/>
            <a:ext cx="541500" cy="541500"/>
          </a:xfrm>
          <a:prstGeom prst="ellipse">
            <a:avLst/>
          </a:prstGeom>
          <a:solidFill>
            <a:srgbClr val="F0CB1B"/>
          </a:solidFill>
          <a:ln cap="flat" cmpd="sng" w="19050">
            <a:solidFill>
              <a:srgbClr val="0070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" name="Google Shape;92;p14"/>
          <p:cNvCxnSpPr>
            <a:stCxn id="89" idx="6"/>
          </p:cNvCxnSpPr>
          <p:nvPr/>
        </p:nvCxnSpPr>
        <p:spPr>
          <a:xfrm flipH="1" rot="10800000">
            <a:off x="881650" y="1909425"/>
            <a:ext cx="1535100" cy="5700"/>
          </a:xfrm>
          <a:prstGeom prst="straightConnector1">
            <a:avLst/>
          </a:prstGeom>
          <a:noFill/>
          <a:ln cap="flat" cmpd="sng" w="19050">
            <a:solidFill>
              <a:srgbClr val="00709D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93" name="Google Shape;93;p14"/>
          <p:cNvCxnSpPr>
            <a:endCxn id="91" idx="2"/>
          </p:cNvCxnSpPr>
          <p:nvPr/>
        </p:nvCxnSpPr>
        <p:spPr>
          <a:xfrm>
            <a:off x="6052700" y="1909425"/>
            <a:ext cx="1757100" cy="5700"/>
          </a:xfrm>
          <a:prstGeom prst="straightConnector1">
            <a:avLst/>
          </a:prstGeom>
          <a:noFill/>
          <a:ln cap="flat" cmpd="sng" w="19050">
            <a:solidFill>
              <a:srgbClr val="00709D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94" name="Google Shape;94;p14"/>
          <p:cNvCxnSpPr/>
          <p:nvPr/>
        </p:nvCxnSpPr>
        <p:spPr>
          <a:xfrm>
            <a:off x="6052700" y="4158475"/>
            <a:ext cx="1757100" cy="5700"/>
          </a:xfrm>
          <a:prstGeom prst="straightConnector1">
            <a:avLst/>
          </a:prstGeom>
          <a:noFill/>
          <a:ln cap="flat" cmpd="sng" w="19050">
            <a:solidFill>
              <a:srgbClr val="00709D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95" name="Google Shape;95;p14"/>
          <p:cNvSpPr txBox="1"/>
          <p:nvPr/>
        </p:nvSpPr>
        <p:spPr>
          <a:xfrm>
            <a:off x="248313" y="15703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7708392" y="158137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7717988" y="383041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0709D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rgbClr val="0070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-3525" y="851050"/>
            <a:ext cx="9144000" cy="32592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317902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5423500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76679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9345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12261" l="0" r="764" t="13016"/>
          <a:stretch/>
        </p:blipFill>
        <p:spPr>
          <a:xfrm>
            <a:off x="4642745" y="1659888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b="0" l="29322" r="24501" t="0"/>
          <a:stretch/>
        </p:blipFill>
        <p:spPr>
          <a:xfrm>
            <a:off x="6887215" y="1659888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5">
            <a:alphaModFix/>
          </a:blip>
          <a:srcRect b="0" l="690" r="690" t="5069"/>
          <a:stretch/>
        </p:blipFill>
        <p:spPr>
          <a:xfrm>
            <a:off x="2398251" y="1659888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29379" r="7801" t="0"/>
          <a:stretch/>
        </p:blipFill>
        <p:spPr>
          <a:xfrm>
            <a:off x="153788" y="1659888"/>
            <a:ext cx="2103000" cy="210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84273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308721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532180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757616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 rotWithShape="1">
          <a:blip r:embed="rId7">
            <a:alphaModFix/>
          </a:blip>
          <a:srcRect b="0" l="517" r="0" t="0"/>
          <a:stretch/>
        </p:blipFill>
        <p:spPr>
          <a:xfrm>
            <a:off x="0" y="416950"/>
            <a:ext cx="7543798" cy="981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ctrTitle"/>
          </p:nvPr>
        </p:nvSpPr>
        <p:spPr>
          <a:xfrm>
            <a:off x="248325" y="338328"/>
            <a:ext cx="7183500" cy="10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 Penguin are You Today?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-3525" y="851050"/>
            <a:ext cx="9144000" cy="32592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317902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5423500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76679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9345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84273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308721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532180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757616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/>
          </a:blip>
          <a:srcRect b="0" l="17252" r="0" t="0"/>
          <a:stretch/>
        </p:blipFill>
        <p:spPr>
          <a:xfrm>
            <a:off x="0" y="416950"/>
            <a:ext cx="6274652" cy="9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4">
            <a:alphaModFix/>
          </a:blip>
          <a:srcRect b="8201" l="19762" r="24127" t="15579"/>
          <a:stretch/>
        </p:blipFill>
        <p:spPr>
          <a:xfrm>
            <a:off x="153788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5">
            <a:alphaModFix/>
          </a:blip>
          <a:srcRect b="0" l="0" r="22815" t="0"/>
          <a:stretch/>
        </p:blipFill>
        <p:spPr>
          <a:xfrm>
            <a:off x="2398263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6">
            <a:alphaModFix/>
          </a:blip>
          <a:srcRect b="13329" l="17651" r="14716" t="0"/>
          <a:stretch/>
        </p:blipFill>
        <p:spPr>
          <a:xfrm>
            <a:off x="4642738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7">
            <a:alphaModFix/>
          </a:blip>
          <a:srcRect b="0" l="30188" r="14082" t="14683"/>
          <a:stretch/>
        </p:blipFill>
        <p:spPr>
          <a:xfrm>
            <a:off x="6887213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/>
          <p:nvPr>
            <p:ph idx="4294967295" type="ctrTitle"/>
          </p:nvPr>
        </p:nvSpPr>
        <p:spPr>
          <a:xfrm>
            <a:off x="248325" y="338325"/>
            <a:ext cx="5925000" cy="10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 Ice are You Today?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-3525" y="851050"/>
            <a:ext cx="9144000" cy="32592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317902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5423500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76679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934575" y="3823075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84273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308721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5321808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7576163" y="3749040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 rotWithShape="1">
          <a:blip r:embed="rId3">
            <a:alphaModFix/>
          </a:blip>
          <a:srcRect b="0" l="4315" r="0" t="0"/>
          <a:stretch/>
        </p:blipFill>
        <p:spPr>
          <a:xfrm>
            <a:off x="0" y="416950"/>
            <a:ext cx="7255624" cy="9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4">
            <a:alphaModFix/>
          </a:blip>
          <a:srcRect b="22537" l="15881" r="9835" t="3179"/>
          <a:stretch/>
        </p:blipFill>
        <p:spPr>
          <a:xfrm>
            <a:off x="153788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 rotWithShape="1">
          <a:blip r:embed="rId5">
            <a:alphaModFix/>
          </a:blip>
          <a:srcRect b="0" l="9771" r="0" t="9771"/>
          <a:stretch/>
        </p:blipFill>
        <p:spPr>
          <a:xfrm>
            <a:off x="2398263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 rotWithShape="1">
          <a:blip r:embed="rId6">
            <a:alphaModFix/>
          </a:blip>
          <a:srcRect b="0" l="23567" r="16691" t="7791"/>
          <a:stretch/>
        </p:blipFill>
        <p:spPr>
          <a:xfrm>
            <a:off x="4642747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7">
            <a:alphaModFix/>
          </a:blip>
          <a:srcRect b="24433" l="0" r="27797" t="3364"/>
          <a:stretch/>
        </p:blipFill>
        <p:spPr>
          <a:xfrm>
            <a:off x="6887212" y="1659900"/>
            <a:ext cx="2103000" cy="210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>
            <p:ph type="ctrTitle"/>
          </p:nvPr>
        </p:nvSpPr>
        <p:spPr>
          <a:xfrm>
            <a:off x="248325" y="338325"/>
            <a:ext cx="6822000" cy="10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 Animal are You Today?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>
            <a:off x="-3525" y="851050"/>
            <a:ext cx="9144000" cy="3155700"/>
          </a:xfrm>
          <a:prstGeom prst="rect">
            <a:avLst/>
          </a:prstGeom>
          <a:solidFill>
            <a:srgbClr val="FBF0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/>
          </a:blip>
          <a:srcRect b="25633" l="2777" r="15543" t="10587"/>
          <a:stretch/>
        </p:blipFill>
        <p:spPr>
          <a:xfrm>
            <a:off x="5457475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4">
            <a:alphaModFix/>
          </a:blip>
          <a:srcRect b="0" l="16127" r="10895" t="0"/>
          <a:stretch/>
        </p:blipFill>
        <p:spPr>
          <a:xfrm>
            <a:off x="151550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 rotWithShape="1">
          <a:blip r:embed="rId5">
            <a:alphaModFix/>
          </a:blip>
          <a:srcRect b="6709" l="19246" r="225" t="36385"/>
          <a:stretch/>
        </p:blipFill>
        <p:spPr>
          <a:xfrm>
            <a:off x="7226100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6">
            <a:alphaModFix/>
          </a:blip>
          <a:srcRect b="5195" l="14697" r="5378" t="0"/>
          <a:stretch/>
        </p:blipFill>
        <p:spPr>
          <a:xfrm>
            <a:off x="3688838" y="1793925"/>
            <a:ext cx="1737300" cy="173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 rotWithShape="1">
          <a:blip r:embed="rId7">
            <a:alphaModFix/>
          </a:blip>
          <a:srcRect b="0" l="21105" r="9353" t="0"/>
          <a:stretch/>
        </p:blipFill>
        <p:spPr>
          <a:xfrm>
            <a:off x="1920200" y="1793913"/>
            <a:ext cx="1737300" cy="1737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5" name="Google Shape;165;p18"/>
          <p:cNvSpPr/>
          <p:nvPr/>
        </p:nvSpPr>
        <p:spPr>
          <a:xfrm>
            <a:off x="251810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431115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/>
          <p:nvPr/>
        </p:nvSpPr>
        <p:spPr>
          <a:xfrm>
            <a:off x="6055375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74725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655413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42628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420945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5963563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7809500" y="3719600"/>
            <a:ext cx="541500" cy="541500"/>
          </a:xfrm>
          <a:prstGeom prst="ellipse">
            <a:avLst/>
          </a:prstGeom>
          <a:solidFill>
            <a:srgbClr val="F0CB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7717688" y="3645565"/>
            <a:ext cx="725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5" name="Google Shape;175;p18"/>
          <p:cNvGrpSpPr/>
          <p:nvPr/>
        </p:nvGrpSpPr>
        <p:grpSpPr>
          <a:xfrm>
            <a:off x="0" y="416950"/>
            <a:ext cx="8184523" cy="981157"/>
            <a:chOff x="0" y="416950"/>
            <a:chExt cx="8184523" cy="981157"/>
          </a:xfrm>
        </p:grpSpPr>
        <p:pic>
          <p:nvPicPr>
            <p:cNvPr id="176" name="Google Shape;176;p18"/>
            <p:cNvPicPr preferRelativeResize="0"/>
            <p:nvPr/>
          </p:nvPicPr>
          <p:blipFill rotWithShape="1">
            <a:blip r:embed="rId8">
              <a:alphaModFix/>
            </a:blip>
            <a:srcRect b="0" l="517" r="0" t="0"/>
            <a:stretch/>
          </p:blipFill>
          <p:spPr>
            <a:xfrm>
              <a:off x="640725" y="416950"/>
              <a:ext cx="7543798" cy="981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 rotWithShape="1">
            <a:blip r:embed="rId8">
              <a:alphaModFix/>
            </a:blip>
            <a:srcRect b="0" l="517" r="0" t="0"/>
            <a:stretch/>
          </p:blipFill>
          <p:spPr>
            <a:xfrm>
              <a:off x="0" y="416950"/>
              <a:ext cx="7543798" cy="981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18"/>
          <p:cNvSpPr txBox="1"/>
          <p:nvPr>
            <p:ph type="ctrTitle"/>
          </p:nvPr>
        </p:nvSpPr>
        <p:spPr>
          <a:xfrm>
            <a:off x="248325" y="338325"/>
            <a:ext cx="7936200" cy="10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What Instrument are You Today?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